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77" r:id="rId3"/>
    <p:sldId id="266" r:id="rId4"/>
    <p:sldId id="267" r:id="rId5"/>
    <p:sldId id="268" r:id="rId6"/>
    <p:sldId id="269" r:id="rId7"/>
    <p:sldId id="270" r:id="rId8"/>
    <p:sldId id="271" r:id="rId9"/>
    <p:sldId id="272" r:id="rId10"/>
    <p:sldId id="273" r:id="rId11"/>
    <p:sldId id="274" r:id="rId12"/>
    <p:sldId id="275" r:id="rId13"/>
    <p:sldId id="276" r:id="rId14"/>
    <p:sldId id="260" r:id="rId15"/>
    <p:sldId id="261" r:id="rId16"/>
    <p:sldId id="262" r:id="rId17"/>
    <p:sldId id="263" r:id="rId18"/>
    <p:sldId id="264" r:id="rId19"/>
    <p:sldId id="265" r:id="rId20"/>
    <p:sldId id="280" r:id="rId21"/>
    <p:sldId id="283" r:id="rId22"/>
    <p:sldId id="278" r:id="rId23"/>
    <p:sldId id="279" r:id="rId24"/>
    <p:sldId id="281" r:id="rId25"/>
    <p:sldId id="282" r:id="rId26"/>
    <p:sldId id="284"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lvl9pPr>
  </p:defaultTextStyle>
  <p:extLst>
    <p:ext uri="{EFAFB233-063F-42B5-8137-9DF3F51BA10A}">
      <p15:sldGuideLst xmlns:p15="http://schemas.microsoft.com/office/powerpoint/2012/main">
        <p15:guide id="1" orient="horz" pos="4297" userDrawn="1">
          <p15:clr>
            <a:srgbClr val="A4A3A4"/>
          </p15:clr>
        </p15:guide>
        <p15:guide id="2" pos="25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254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Apple SD 산돌고딕 Neo 볼드체"/>
          <a:ea typeface="Apple SD 산돌고딕 Neo 볼드체"/>
          <a:cs typeface="Apple SD 산돌고딕 Neo 볼드체"/>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49" d="100"/>
          <a:sy n="49" d="100"/>
        </p:scale>
        <p:origin x="456" y="44"/>
      </p:cViewPr>
      <p:guideLst>
        <p:guide orient="horz" pos="4297"/>
        <p:guide pos="253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27774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p:spTree>
      <p:nvGrpSpPr>
        <p:cNvPr id="1" name=""/>
        <p:cNvGrpSpPr/>
        <p:nvPr/>
      </p:nvGrpSpPr>
      <p:grpSpPr>
        <a:xfrm>
          <a:off x="0" y="0"/>
          <a:ext cx="0" cy="0"/>
          <a:chOff x="0" y="0"/>
          <a:chExt cx="0" cy="0"/>
        </a:xfrm>
      </p:grpSpPr>
      <p:sp>
        <p:nvSpPr>
          <p:cNvPr id="11" name="제목 텍스트"/>
          <p:cNvSpPr txBox="1">
            <a:spLocks noGrp="1"/>
          </p:cNvSpPr>
          <p:nvPr>
            <p:ph type="title"/>
          </p:nvPr>
        </p:nvSpPr>
        <p:spPr>
          <a:xfrm>
            <a:off x="2387600" y="2298700"/>
            <a:ext cx="19621500" cy="4648200"/>
          </a:xfrm>
          <a:prstGeom prst="rect">
            <a:avLst/>
          </a:prstGeom>
        </p:spPr>
        <p:txBody>
          <a:bodyPr anchor="b"/>
          <a:lstStyle/>
          <a:p>
            <a:r>
              <a:t>제목 텍스트</a:t>
            </a:r>
          </a:p>
        </p:txBody>
      </p:sp>
      <p:sp>
        <p:nvSpPr>
          <p:cNvPr id="12" name="본문 첫 번째 줄…"/>
          <p:cNvSpPr txBox="1">
            <a:spLocks noGrp="1"/>
          </p:cNvSpPr>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인용">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Apple SD 산돌고딕 Neo 볼드체"/>
                <a:ea typeface="Apple SD 산돌고딕 Neo 볼드체"/>
                <a:cs typeface="Apple SD 산돌고딕 Neo 볼드체"/>
                <a:sym typeface="Apple SD 산돌고딕 Neo 볼드체"/>
              </a:defRPr>
            </a:lvl1pPr>
          </a:lstStyle>
          <a:p>
            <a:r>
              <a:t>–Johnny Appleseed</a:t>
            </a:r>
          </a:p>
        </p:txBody>
      </p:sp>
      <p:sp>
        <p:nvSpPr>
          <p:cNvPr id="94" name="“여기에 인용을 입력하십시오.”"/>
          <p:cNvSpPr txBox="1">
            <a:spLocks noGrp="1"/>
          </p:cNvSpPr>
          <p:nvPr>
            <p:ph type="body" sz="quarter" idx="22"/>
          </p:nvPr>
        </p:nvSpPr>
        <p:spPr>
          <a:xfrm>
            <a:off x="2387600" y="6007100"/>
            <a:ext cx="19621500" cy="952500"/>
          </a:xfrm>
          <a:prstGeom prst="rect">
            <a:avLst/>
          </a:prstGeom>
        </p:spPr>
        <p:txBody>
          <a:bodyPr>
            <a:spAutoFit/>
          </a:bodyPr>
          <a:lstStyle>
            <a:lvl1pPr marL="0" indent="0" algn="ctr">
              <a:spcBef>
                <a:spcPts val="3400"/>
              </a:spcBef>
              <a:buSzTx/>
              <a:buNone/>
              <a:defRPr sz="5600"/>
            </a:lvl1pPr>
          </a:lstStyle>
          <a:p>
            <a:r>
              <a:t>“여기에 인용을 입력하십시오.”</a:t>
            </a:r>
          </a:p>
        </p:txBody>
      </p:sp>
      <p:sp>
        <p:nvSpPr>
          <p:cNvPr id="95"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사진">
    <p:spTree>
      <p:nvGrpSpPr>
        <p:cNvPr id="1" name=""/>
        <p:cNvGrpSpPr/>
        <p:nvPr/>
      </p:nvGrpSpPr>
      <p:grpSpPr>
        <a:xfrm>
          <a:off x="0" y="0"/>
          <a:ext cx="0" cy="0"/>
          <a:chOff x="0" y="0"/>
          <a:chExt cx="0" cy="0"/>
        </a:xfrm>
      </p:grpSpPr>
      <p:sp>
        <p:nvSpPr>
          <p:cNvPr id="102" name="눈이 덮인 산을 배경으로 넓은 강에서 카누를 타는 사람 두 명의 모습을 담은 파노라마 사진"/>
          <p:cNvSpPr>
            <a:spLocks noGrp="1"/>
          </p:cNvSpPr>
          <p:nvPr>
            <p:ph type="pic" idx="21"/>
          </p:nvPr>
        </p:nvSpPr>
        <p:spPr>
          <a:xfrm>
            <a:off x="-47625" y="-2540000"/>
            <a:ext cx="24479250" cy="16319500"/>
          </a:xfrm>
          <a:prstGeom prst="rect">
            <a:avLst/>
          </a:prstGeom>
        </p:spPr>
        <p:txBody>
          <a:bodyPr lIns="91439" tIns="45719" rIns="91439" bIns="45719" anchor="t">
            <a:noAutofit/>
          </a:bodyPr>
          <a:lstStyle/>
          <a:p>
            <a:endParaRPr/>
          </a:p>
        </p:txBody>
      </p:sp>
      <p:sp>
        <p:nvSpPr>
          <p:cNvPr id="103"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sp>
        <p:nvSpPr>
          <p:cNvPr id="110"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사진 - 수평">
    <p:spTree>
      <p:nvGrpSpPr>
        <p:cNvPr id="1" name=""/>
        <p:cNvGrpSpPr/>
        <p:nvPr/>
      </p:nvGrpSpPr>
      <p:grpSpPr>
        <a:xfrm>
          <a:off x="0" y="0"/>
          <a:ext cx="0" cy="0"/>
          <a:chOff x="0" y="0"/>
          <a:chExt cx="0" cy="0"/>
        </a:xfrm>
      </p:grpSpPr>
      <p:sp>
        <p:nvSpPr>
          <p:cNvPr id="20" name="눈이 덮인 산을 배경으로 넓은 강에서 카누를 타는 사람 두 명의 모습을 담은 파노라마 사진"/>
          <p:cNvSpPr>
            <a:spLocks noGrp="1"/>
          </p:cNvSpPr>
          <p:nvPr>
            <p:ph type="pic" idx="21"/>
          </p:nvPr>
        </p:nvSpPr>
        <p:spPr>
          <a:xfrm>
            <a:off x="2752725" y="-2489200"/>
            <a:ext cx="18840450" cy="12560300"/>
          </a:xfrm>
          <a:prstGeom prst="rect">
            <a:avLst/>
          </a:prstGeom>
        </p:spPr>
        <p:txBody>
          <a:bodyPr lIns="91439" tIns="45719" rIns="91439" bIns="45719" anchor="t">
            <a:noAutofit/>
          </a:bodyPr>
          <a:lstStyle/>
          <a:p>
            <a:endParaRPr/>
          </a:p>
        </p:txBody>
      </p:sp>
      <p:sp>
        <p:nvSpPr>
          <p:cNvPr id="21" name="제목 텍스트"/>
          <p:cNvSpPr txBox="1">
            <a:spLocks noGrp="1"/>
          </p:cNvSpPr>
          <p:nvPr>
            <p:ph type="title"/>
          </p:nvPr>
        </p:nvSpPr>
        <p:spPr>
          <a:xfrm>
            <a:off x="2387600" y="9448800"/>
            <a:ext cx="19621500" cy="2006600"/>
          </a:xfrm>
          <a:prstGeom prst="rect">
            <a:avLst/>
          </a:prstGeom>
        </p:spPr>
        <p:txBody>
          <a:bodyPr anchor="b"/>
          <a:lstStyle/>
          <a:p>
            <a:r>
              <a:t>제목 텍스트</a:t>
            </a:r>
          </a:p>
        </p:txBody>
      </p:sp>
      <p:sp>
        <p:nvSpPr>
          <p:cNvPr id="22" name="본문 첫 번째 줄…"/>
          <p:cNvSpPr txBox="1">
            <a:spLocks noGrp="1"/>
          </p:cNvSpPr>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3"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 가운데">
    <p:spTree>
      <p:nvGrpSpPr>
        <p:cNvPr id="1" name=""/>
        <p:cNvGrpSpPr/>
        <p:nvPr/>
      </p:nvGrpSpPr>
      <p:grpSpPr>
        <a:xfrm>
          <a:off x="0" y="0"/>
          <a:ext cx="0" cy="0"/>
          <a:chOff x="0" y="0"/>
          <a:chExt cx="0" cy="0"/>
        </a:xfrm>
      </p:grpSpPr>
      <p:sp>
        <p:nvSpPr>
          <p:cNvPr id="30" name="제목 텍스트"/>
          <p:cNvSpPr txBox="1">
            <a:spLocks noGrp="1"/>
          </p:cNvSpPr>
          <p:nvPr>
            <p:ph type="title"/>
          </p:nvPr>
        </p:nvSpPr>
        <p:spPr>
          <a:xfrm>
            <a:off x="2387600" y="4533900"/>
            <a:ext cx="19621500" cy="4648200"/>
          </a:xfrm>
          <a:prstGeom prst="rect">
            <a:avLst/>
          </a:prstGeom>
        </p:spPr>
        <p:txBody>
          <a:bodyPr/>
          <a:lstStyle/>
          <a:p>
            <a:r>
              <a:t>제목 텍스트</a:t>
            </a:r>
          </a:p>
        </p:txBody>
      </p:sp>
      <p:sp>
        <p:nvSpPr>
          <p:cNvPr id="31"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사진 - 수직">
    <p:spTree>
      <p:nvGrpSpPr>
        <p:cNvPr id="1" name=""/>
        <p:cNvGrpSpPr/>
        <p:nvPr/>
      </p:nvGrpSpPr>
      <p:grpSpPr>
        <a:xfrm>
          <a:off x="0" y="0"/>
          <a:ext cx="0" cy="0"/>
          <a:chOff x="0" y="0"/>
          <a:chExt cx="0" cy="0"/>
        </a:xfrm>
      </p:grpSpPr>
      <p:sp>
        <p:nvSpPr>
          <p:cNvPr id="38" name="구름이 낀 파란 하늘을 배경으로 물가를 따라 나무가 늘어선 강의 부두에 정박한 빨간색 배"/>
          <p:cNvSpPr>
            <a:spLocks noGrp="1"/>
          </p:cNvSpPr>
          <p:nvPr>
            <p:ph type="pic" idx="21"/>
          </p:nvPr>
        </p:nvSpPr>
        <p:spPr>
          <a:xfrm>
            <a:off x="12407900" y="-2159000"/>
            <a:ext cx="10337800" cy="15506702"/>
          </a:xfrm>
          <a:prstGeom prst="rect">
            <a:avLst/>
          </a:prstGeom>
        </p:spPr>
        <p:txBody>
          <a:bodyPr lIns="91439" tIns="45719" rIns="91439" bIns="45719" anchor="t">
            <a:noAutofit/>
          </a:bodyPr>
          <a:lstStyle/>
          <a:p>
            <a:endParaRPr/>
          </a:p>
        </p:txBody>
      </p:sp>
      <p:sp>
        <p:nvSpPr>
          <p:cNvPr id="39" name="제목 텍스트"/>
          <p:cNvSpPr txBox="1">
            <a:spLocks noGrp="1"/>
          </p:cNvSpPr>
          <p:nvPr>
            <p:ph type="title"/>
          </p:nvPr>
        </p:nvSpPr>
        <p:spPr>
          <a:xfrm>
            <a:off x="1790700" y="1066800"/>
            <a:ext cx="10007600" cy="5626100"/>
          </a:xfrm>
          <a:prstGeom prst="rect">
            <a:avLst/>
          </a:prstGeom>
        </p:spPr>
        <p:txBody>
          <a:bodyPr anchor="b"/>
          <a:lstStyle>
            <a:lvl1pPr>
              <a:defRPr sz="8400"/>
            </a:lvl1pPr>
          </a:lstStyle>
          <a:p>
            <a:r>
              <a:t>제목 텍스트</a:t>
            </a:r>
          </a:p>
        </p:txBody>
      </p:sp>
      <p:sp>
        <p:nvSpPr>
          <p:cNvPr id="40" name="본문 첫 번째 줄…"/>
          <p:cNvSpPr txBox="1">
            <a:spLocks noGrp="1"/>
          </p:cNvSpPr>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1"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제목 - 상단">
    <p:spTree>
      <p:nvGrpSpPr>
        <p:cNvPr id="1" name=""/>
        <p:cNvGrpSpPr/>
        <p:nvPr/>
      </p:nvGrpSpPr>
      <p:grpSpPr>
        <a:xfrm>
          <a:off x="0" y="0"/>
          <a:ext cx="0" cy="0"/>
          <a:chOff x="0" y="0"/>
          <a:chExt cx="0" cy="0"/>
        </a:xfrm>
      </p:grpSpPr>
      <p:sp>
        <p:nvSpPr>
          <p:cNvPr id="48" name="제목 텍스트"/>
          <p:cNvSpPr txBox="1">
            <a:spLocks noGrp="1"/>
          </p:cNvSpPr>
          <p:nvPr>
            <p:ph type="title"/>
          </p:nvPr>
        </p:nvSpPr>
        <p:spPr>
          <a:prstGeom prst="rect">
            <a:avLst/>
          </a:prstGeom>
        </p:spPr>
        <p:txBody>
          <a:bodyPr/>
          <a:lstStyle/>
          <a:p>
            <a:r>
              <a:t>제목 텍스트</a:t>
            </a:r>
          </a:p>
        </p:txBody>
      </p:sp>
      <p:sp>
        <p:nvSpPr>
          <p:cNvPr id="4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제목 및 구분점">
    <p:spTree>
      <p:nvGrpSpPr>
        <p:cNvPr id="1" name=""/>
        <p:cNvGrpSpPr/>
        <p:nvPr/>
      </p:nvGrpSpPr>
      <p:grpSpPr>
        <a:xfrm>
          <a:off x="0" y="0"/>
          <a:ext cx="0" cy="0"/>
          <a:chOff x="0" y="0"/>
          <a:chExt cx="0" cy="0"/>
        </a:xfrm>
      </p:grpSpPr>
      <p:sp>
        <p:nvSpPr>
          <p:cNvPr id="56" name="제목 텍스트"/>
          <p:cNvSpPr txBox="1">
            <a:spLocks noGrp="1"/>
          </p:cNvSpPr>
          <p:nvPr>
            <p:ph type="title"/>
          </p:nvPr>
        </p:nvSpPr>
        <p:spPr>
          <a:prstGeom prst="rect">
            <a:avLst/>
          </a:prstGeom>
        </p:spPr>
        <p:txBody>
          <a:bodyPr/>
          <a:lstStyle/>
          <a:p>
            <a:r>
              <a:t>제목 텍스트</a:t>
            </a:r>
          </a:p>
        </p:txBody>
      </p:sp>
      <p:sp>
        <p:nvSpPr>
          <p:cNvPr id="57" name="본문 첫 번째 줄…"/>
          <p:cNvSpPr txBox="1">
            <a:spLocks noGrp="1"/>
          </p:cNvSpPr>
          <p:nvPr>
            <p:ph type="body"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8"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제목, 구분점 및 사진">
    <p:spTree>
      <p:nvGrpSpPr>
        <p:cNvPr id="1" name=""/>
        <p:cNvGrpSpPr/>
        <p:nvPr/>
      </p:nvGrpSpPr>
      <p:grpSpPr>
        <a:xfrm>
          <a:off x="0" y="0"/>
          <a:ext cx="0" cy="0"/>
          <a:chOff x="0" y="0"/>
          <a:chExt cx="0" cy="0"/>
        </a:xfrm>
      </p:grpSpPr>
      <p:sp>
        <p:nvSpPr>
          <p:cNvPr id="65" name="구름이 낀 파란 하늘을 배경으로 물가를 따라 나무가 늘어선 강의 부두에 정박한 빨간색 배"/>
          <p:cNvSpPr>
            <a:spLocks noGrp="1"/>
          </p:cNvSpPr>
          <p:nvPr>
            <p:ph type="pic" idx="21"/>
          </p:nvPr>
        </p:nvSpPr>
        <p:spPr>
          <a:xfrm>
            <a:off x="12496800" y="-1485900"/>
            <a:ext cx="10193867" cy="15290800"/>
          </a:xfrm>
          <a:prstGeom prst="rect">
            <a:avLst/>
          </a:prstGeom>
        </p:spPr>
        <p:txBody>
          <a:bodyPr lIns="91439" tIns="45719" rIns="91439" bIns="45719" anchor="t">
            <a:noAutofit/>
          </a:bodyPr>
          <a:lstStyle/>
          <a:p>
            <a:endParaRPr/>
          </a:p>
        </p:txBody>
      </p:sp>
      <p:sp>
        <p:nvSpPr>
          <p:cNvPr id="66" name="제목 텍스트"/>
          <p:cNvSpPr txBox="1">
            <a:spLocks noGrp="1"/>
          </p:cNvSpPr>
          <p:nvPr>
            <p:ph type="title"/>
          </p:nvPr>
        </p:nvSpPr>
        <p:spPr>
          <a:prstGeom prst="rect">
            <a:avLst/>
          </a:prstGeom>
        </p:spPr>
        <p:txBody>
          <a:bodyPr/>
          <a:lstStyle/>
          <a:p>
            <a:r>
              <a:t>제목 텍스트</a:t>
            </a:r>
          </a:p>
        </p:txBody>
      </p:sp>
      <p:sp>
        <p:nvSpPr>
          <p:cNvPr id="67" name="본문 첫 번째 줄…"/>
          <p:cNvSpPr txBox="1">
            <a:spLocks noGrp="1"/>
          </p:cNvSpPr>
          <p:nvPr>
            <p:ph type="body" sz="half" idx="1"/>
          </p:nvPr>
        </p:nvSpPr>
        <p:spPr>
          <a:xfrm>
            <a:off x="1790700" y="3644900"/>
            <a:ext cx="10007600" cy="8839200"/>
          </a:xfrm>
          <a:prstGeom prst="rect">
            <a:avLst/>
          </a:prstGeom>
        </p:spPr>
        <p:txBody>
          <a:bodyPr/>
          <a:lstStyle>
            <a:lvl1pPr marL="431800" indent="-431800">
              <a:spcBef>
                <a:spcPts val="5300"/>
              </a:spcBef>
              <a:defRPr sz="3800"/>
            </a:lvl1pPr>
            <a:lvl2pPr marL="863600" indent="-431800">
              <a:spcBef>
                <a:spcPts val="5300"/>
              </a:spcBef>
              <a:defRPr sz="3800"/>
            </a:lvl2pPr>
            <a:lvl3pPr marL="1295400" indent="-431800">
              <a:spcBef>
                <a:spcPts val="5300"/>
              </a:spcBef>
              <a:defRPr sz="3800"/>
            </a:lvl3pPr>
            <a:lvl4pPr marL="1727200" indent="-431800">
              <a:spcBef>
                <a:spcPts val="5300"/>
              </a:spcBef>
              <a:defRPr sz="3800"/>
            </a:lvl4pPr>
            <a:lvl5pPr marL="2159000" indent="-431800">
              <a:spcBef>
                <a:spcPts val="5300"/>
              </a:spcBef>
              <a:defRPr sz="3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8"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구분점">
    <p:spTree>
      <p:nvGrpSpPr>
        <p:cNvPr id="1" name=""/>
        <p:cNvGrpSpPr/>
        <p:nvPr/>
      </p:nvGrpSpPr>
      <p:grpSpPr>
        <a:xfrm>
          <a:off x="0" y="0"/>
          <a:ext cx="0" cy="0"/>
          <a:chOff x="0" y="0"/>
          <a:chExt cx="0" cy="0"/>
        </a:xfrm>
      </p:grpSpPr>
      <p:sp>
        <p:nvSpPr>
          <p:cNvPr id="75" name="본문 첫 번째 줄…"/>
          <p:cNvSpPr txBox="1">
            <a:spLocks noGrp="1"/>
          </p:cNvSpPr>
          <p:nvPr>
            <p:ph type="body" idx="1"/>
          </p:nvPr>
        </p:nvSpPr>
        <p:spPr>
          <a:xfrm>
            <a:off x="1790700" y="1790700"/>
            <a:ext cx="20815300" cy="10147300"/>
          </a:xfrm>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6"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사진 - 3장">
    <p:spTree>
      <p:nvGrpSpPr>
        <p:cNvPr id="1" name=""/>
        <p:cNvGrpSpPr/>
        <p:nvPr/>
      </p:nvGrpSpPr>
      <p:grpSpPr>
        <a:xfrm>
          <a:off x="0" y="0"/>
          <a:ext cx="0" cy="0"/>
          <a:chOff x="0" y="0"/>
          <a:chExt cx="0" cy="0"/>
        </a:xfrm>
      </p:grpSpPr>
      <p:sp>
        <p:nvSpPr>
          <p:cNvPr id="83" name="쌍안경으로 눈이 덮인 산 풍경을 바라보는 아이"/>
          <p:cNvSpPr>
            <a:spLocks noGrp="1"/>
          </p:cNvSpPr>
          <p:nvPr>
            <p:ph type="pic" sz="half" idx="21"/>
          </p:nvPr>
        </p:nvSpPr>
        <p:spPr>
          <a:xfrm>
            <a:off x="12344400" y="7112000"/>
            <a:ext cx="10439400" cy="6959601"/>
          </a:xfrm>
          <a:prstGeom prst="rect">
            <a:avLst/>
          </a:prstGeom>
        </p:spPr>
        <p:txBody>
          <a:bodyPr lIns="91439" tIns="45719" rIns="91439" bIns="45719" anchor="t">
            <a:noAutofit/>
          </a:bodyPr>
          <a:lstStyle/>
          <a:p>
            <a:endParaRPr/>
          </a:p>
        </p:txBody>
      </p:sp>
      <p:sp>
        <p:nvSpPr>
          <p:cNvPr id="84" name="파란 하늘을 배경으로 잔디에 뒤덮여 바다로 둘러싸인 작은 바위섬"/>
          <p:cNvSpPr>
            <a:spLocks noGrp="1"/>
          </p:cNvSpPr>
          <p:nvPr>
            <p:ph type="pic" sz="half" idx="22"/>
          </p:nvPr>
        </p:nvSpPr>
        <p:spPr>
          <a:xfrm>
            <a:off x="12407900" y="190500"/>
            <a:ext cx="10363200" cy="6908800"/>
          </a:xfrm>
          <a:prstGeom prst="rect">
            <a:avLst/>
          </a:prstGeom>
        </p:spPr>
        <p:txBody>
          <a:bodyPr lIns="91439" tIns="45719" rIns="91439" bIns="45719" anchor="t">
            <a:noAutofit/>
          </a:bodyPr>
          <a:lstStyle/>
          <a:p>
            <a:endParaRPr/>
          </a:p>
        </p:txBody>
      </p:sp>
      <p:sp>
        <p:nvSpPr>
          <p:cNvPr id="85" name="구름이 낀 파란 하늘을 배경으로 물가를 따라 나무가 늘어선 강의 부두에 정박한 빨간색 배"/>
          <p:cNvSpPr>
            <a:spLocks noGrp="1"/>
          </p:cNvSpPr>
          <p:nvPr>
            <p:ph type="pic" idx="23"/>
          </p:nvPr>
        </p:nvSpPr>
        <p:spPr>
          <a:xfrm>
            <a:off x="1583266" y="-1879600"/>
            <a:ext cx="10414001" cy="15621000"/>
          </a:xfrm>
          <a:prstGeom prst="rect">
            <a:avLst/>
          </a:prstGeom>
        </p:spPr>
        <p:txBody>
          <a:bodyPr lIns="91439" tIns="45719" rIns="91439" bIns="45719" anchor="t">
            <a:noAutofit/>
          </a:bodyPr>
          <a:lstStyle/>
          <a:p>
            <a:endParaRPr/>
          </a:p>
        </p:txBody>
      </p:sp>
      <p:sp>
        <p:nvSpPr>
          <p:cNvPr id="86" name="슬라이드 번호"/>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제목 텍스트"/>
          <p:cNvSpPr txBox="1">
            <a:spLocks noGrp="1"/>
          </p:cNvSpPr>
          <p:nvPr>
            <p:ph type="title"/>
          </p:nvPr>
        </p:nvSpPr>
        <p:spPr>
          <a:xfrm>
            <a:off x="1790700" y="472646"/>
            <a:ext cx="20815300" cy="298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제목 텍스트</a:t>
            </a:r>
          </a:p>
        </p:txBody>
      </p:sp>
      <p:sp>
        <p:nvSpPr>
          <p:cNvPr id="3" name="본문 첫 번째 줄…"/>
          <p:cNvSpPr txBox="1">
            <a:spLocks noGrp="1"/>
          </p:cNvSpPr>
          <p:nvPr>
            <p:ph type="body" idx="1"/>
          </p:nvPr>
        </p:nvSpPr>
        <p:spPr>
          <a:xfrm>
            <a:off x="1790700" y="3644900"/>
            <a:ext cx="20815300" cy="883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 name="슬라이드 번호"/>
          <p:cNvSpPr txBox="1">
            <a:spLocks noGrp="1"/>
          </p:cNvSpPr>
          <p:nvPr>
            <p:ph type="sldNum" sz="quarter" idx="2"/>
          </p:nvPr>
        </p:nvSpPr>
        <p:spPr>
          <a:xfrm>
            <a:off x="11976284" y="13004800"/>
            <a:ext cx="411176" cy="4699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chemeClr val="bg2"/>
          </a:solidFill>
          <a:uFillTx/>
          <a:latin typeface="+mn-lt"/>
          <a:ea typeface="+mn-ea"/>
          <a:cs typeface="+mn-cs"/>
          <a:sym typeface="Apple SD 산돌고딕 Neo 옅은체"/>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Apple SD 산돌고딕 Neo 옅은체"/>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Apple SD 산돌고딕 Neo 옅은체"/>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Apple SD 산돌고딕 Neo 옅은체"/>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Apple SD 산돌고딕 Neo 옅은체"/>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Apple SD 산돌고딕 Neo 옅은체"/>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Apple SD 산돌고딕 Neo 옅은체"/>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Apple SD 산돌고딕 Neo 옅은체"/>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Apple SD 산돌고딕 Neo 옅은체"/>
        </a:defRPr>
      </a:lvl9pPr>
    </p:titleStyle>
    <p:body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pple SD 산돌고딕 Neo 옅은체"/>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pple SD 산돌고딕 Neo 옅은체"/>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pple SD 산돌고딕 Neo 옅은체"/>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pple SD 산돌고딕 Neo 옅은체"/>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pple SD 산돌고딕 Neo 옅은체"/>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pple SD 산돌고딕 Neo 옅은체"/>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pple SD 산돌고딕 Neo 옅은체"/>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pple SD 산돌고딕 Neo 옅은체"/>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pple SD 산돌고딕 Neo 옅은체"/>
        </a:defRPr>
      </a:lvl9pPr>
    </p:otherStyle>
  </p:txStyles>
  <p:extLst>
    <p:ext uri="{27BBF7A9-308A-43DC-89C8-2F10F3537804}">
      <p15:sldGuideLst xmlns:p15="http://schemas.microsoft.com/office/powerpoint/2012/main">
        <p15:guide id="1" orient="horz" pos="4320" userDrawn="1">
          <p15:clr>
            <a:srgbClr val="F26B43"/>
          </p15:clr>
        </p15:guide>
        <p15:guide id="2" pos="76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8"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to-Image Generation AI Model Keynote"/>
          <p:cNvSpPr txBox="1">
            <a:spLocks noGrp="1"/>
          </p:cNvSpPr>
          <p:nvPr>
            <p:ph type="ctrTitle"/>
          </p:nvPr>
        </p:nvSpPr>
        <p:spPr>
          <a:xfrm>
            <a:off x="330289" y="2298700"/>
            <a:ext cx="23842275" cy="4648200"/>
          </a:xfrm>
          <a:prstGeom prst="rect">
            <a:avLst/>
          </a:prstGeom>
        </p:spPr>
        <p:txBody>
          <a:bodyPr/>
          <a:lstStyle>
            <a:lvl1pPr>
              <a:defRPr sz="11000"/>
            </a:lvl1pPr>
          </a:lstStyle>
          <a:p>
            <a:r>
              <a:t>Text-to-Image Generation AI Model Keynote</a:t>
            </a:r>
          </a:p>
        </p:txBody>
      </p:sp>
      <p:sp>
        <p:nvSpPr>
          <p:cNvPr id="120" name="58조…"/>
          <p:cNvSpPr txBox="1">
            <a:spLocks noGrp="1"/>
          </p:cNvSpPr>
          <p:nvPr>
            <p:ph type="subTitle" sz="quarter" idx="1"/>
          </p:nvPr>
        </p:nvSpPr>
        <p:spPr>
          <a:prstGeom prst="rect">
            <a:avLst/>
          </a:prstGeom>
        </p:spPr>
        <p:txBody>
          <a:bodyPr/>
          <a:lstStyle/>
          <a:p>
            <a:r>
              <a:t>58조</a:t>
            </a:r>
          </a:p>
          <a:p>
            <a:r>
              <a:t>김남석, 김동찬, 이선재, 홍준기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network.py Architecture"/>
          <p:cNvSpPr txBox="1">
            <a:spLocks noGrp="1"/>
          </p:cNvSpPr>
          <p:nvPr>
            <p:ph type="title"/>
          </p:nvPr>
        </p:nvSpPr>
        <p:spPr>
          <a:prstGeom prst="rect">
            <a:avLst/>
          </a:prstGeom>
        </p:spPr>
        <p:txBody>
          <a:bodyPr/>
          <a:lstStyle>
            <a:lvl1pPr algn="l">
              <a:defRPr sz="8000"/>
            </a:lvl1pPr>
          </a:lstStyle>
          <a:p>
            <a:r>
              <a:t>network.py Architecture</a:t>
            </a:r>
          </a:p>
        </p:txBody>
      </p:sp>
      <p:pic>
        <p:nvPicPr>
          <p:cNvPr id="172" name="스크린샷 2023-08-26 오후 11.30.21.png" descr="스크린샷 2023-08-26 오후 11.30.21.png"/>
          <p:cNvPicPr>
            <a:picLocks noChangeAspect="1"/>
          </p:cNvPicPr>
          <p:nvPr/>
        </p:nvPicPr>
        <p:blipFill>
          <a:blip r:embed="rId2"/>
          <a:stretch>
            <a:fillRect/>
          </a:stretch>
        </p:blipFill>
        <p:spPr>
          <a:xfrm>
            <a:off x="296000" y="3233371"/>
            <a:ext cx="17079273" cy="5995916"/>
          </a:xfrm>
          <a:prstGeom prst="rect">
            <a:avLst/>
          </a:prstGeom>
          <a:ln w="12700">
            <a:miter lim="400000"/>
          </a:ln>
        </p:spPr>
      </p:pic>
      <p:pic>
        <p:nvPicPr>
          <p:cNvPr id="173" name="스크린샷 2023-08-26 오후 11.30.36.png" descr="스크린샷 2023-08-26 오후 11.30.36.png"/>
          <p:cNvPicPr>
            <a:picLocks noChangeAspect="1"/>
          </p:cNvPicPr>
          <p:nvPr/>
        </p:nvPicPr>
        <p:blipFill>
          <a:blip r:embed="rId3"/>
          <a:stretch>
            <a:fillRect/>
          </a:stretch>
        </p:blipFill>
        <p:spPr>
          <a:xfrm>
            <a:off x="314513" y="9410753"/>
            <a:ext cx="10124162" cy="397207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network.py Architecture"/>
          <p:cNvSpPr txBox="1">
            <a:spLocks noGrp="1"/>
          </p:cNvSpPr>
          <p:nvPr>
            <p:ph type="title"/>
          </p:nvPr>
        </p:nvSpPr>
        <p:spPr>
          <a:prstGeom prst="rect">
            <a:avLst/>
          </a:prstGeom>
        </p:spPr>
        <p:txBody>
          <a:bodyPr/>
          <a:lstStyle>
            <a:lvl1pPr algn="l">
              <a:defRPr sz="8000"/>
            </a:lvl1pPr>
          </a:lstStyle>
          <a:p>
            <a:r>
              <a:t>network.py Architecture</a:t>
            </a:r>
          </a:p>
        </p:txBody>
      </p:sp>
      <p:sp>
        <p:nvSpPr>
          <p:cNvPr id="176" name="7. Uncond/ConDiscriminator - 내용을 잘 모르겠습니다.."/>
          <p:cNvSpPr txBox="1">
            <a:spLocks noGrp="1"/>
          </p:cNvSpPr>
          <p:nvPr>
            <p:ph type="body" idx="1"/>
          </p:nvPr>
        </p:nvSpPr>
        <p:spPr>
          <a:xfrm>
            <a:off x="1297173" y="3004717"/>
            <a:ext cx="21802354" cy="8191630"/>
          </a:xfrm>
          <a:prstGeom prst="rect">
            <a:avLst/>
          </a:prstGeom>
        </p:spPr>
        <p:txBody>
          <a:bodyPr/>
          <a:lstStyle/>
          <a:p>
            <a:pPr marL="0" lvl="1" indent="0">
              <a:buSzTx/>
              <a:buNone/>
            </a:pPr>
            <a:r>
              <a:rPr dirty="0"/>
              <a:t>7. </a:t>
            </a:r>
            <a:r>
              <a:rPr dirty="0" err="1"/>
              <a:t>Uncond</a:t>
            </a:r>
            <a:r>
              <a:rPr dirty="0"/>
              <a:t>/</a:t>
            </a:r>
            <a:r>
              <a:rPr dirty="0" err="1"/>
              <a:t>ConDiscriminator</a:t>
            </a:r>
            <a:br>
              <a:rPr dirty="0"/>
            </a:br>
            <a:r>
              <a:rPr dirty="0"/>
              <a:t>- </a:t>
            </a:r>
            <a:r>
              <a:rPr lang="en-US" dirty="0"/>
              <a:t>loss </a:t>
            </a:r>
            <a:r>
              <a:rPr lang="ko-KR" altLang="en-US" dirty="0"/>
              <a:t>종류 선택에 따른 </a:t>
            </a:r>
            <a:r>
              <a:rPr lang="en-US" altLang="ko-KR" dirty="0"/>
              <a:t>Discriminator types</a:t>
            </a:r>
          </a:p>
          <a:p>
            <a:pPr marL="685800" lvl="1" indent="-685800">
              <a:buSzTx/>
              <a:buFontTx/>
              <a:buChar char="-"/>
            </a:pPr>
            <a:r>
              <a:rPr lang="en-US" dirty="0" err="1"/>
              <a:t>Uncond</a:t>
            </a:r>
            <a:r>
              <a:rPr lang="ko-KR" altLang="en-US" dirty="0"/>
              <a:t> </a:t>
            </a:r>
            <a:r>
              <a:rPr lang="en-US" altLang="ko-KR" dirty="0"/>
              <a:t>=&gt; [Batch size,8Nd, 4,4] -&gt; [Batch size,1,1,1]</a:t>
            </a:r>
          </a:p>
          <a:p>
            <a:pPr marL="685800" lvl="1" indent="-685800">
              <a:buSzTx/>
              <a:buFontTx/>
              <a:buChar char="-"/>
            </a:pPr>
            <a:r>
              <a:rPr lang="en-US" dirty="0"/>
              <a:t>Cond =&gt; [Batch size, 8Nd, 4,4] -&gt; [Batch size, 1,1,1]</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network.py Architecture"/>
          <p:cNvSpPr txBox="1">
            <a:spLocks noGrp="1"/>
          </p:cNvSpPr>
          <p:nvPr>
            <p:ph type="title"/>
          </p:nvPr>
        </p:nvSpPr>
        <p:spPr>
          <a:prstGeom prst="rect">
            <a:avLst/>
          </a:prstGeom>
        </p:spPr>
        <p:txBody>
          <a:bodyPr/>
          <a:lstStyle>
            <a:lvl1pPr algn="l">
              <a:defRPr sz="8000"/>
            </a:lvl1pPr>
          </a:lstStyle>
          <a:p>
            <a:r>
              <a:t>network.py Architecture</a:t>
            </a:r>
          </a:p>
        </p:txBody>
      </p:sp>
      <p:sp>
        <p:nvSpPr>
          <p:cNvPr id="179" name="9. AlignConDiscriminator - Conv2d, BatchNorm2d, SiLU, Conv2d를 Sequential을 이용하여 쌓는다. 텍스트와 생성된 이미지가 일치하는지 평가할 수 있다.  (커널 사이즈 부분 잘 모르겠습니다.)"/>
          <p:cNvSpPr txBox="1">
            <a:spLocks noGrp="1"/>
          </p:cNvSpPr>
          <p:nvPr>
            <p:ph type="body" sz="half" idx="1"/>
          </p:nvPr>
        </p:nvSpPr>
        <p:spPr>
          <a:xfrm>
            <a:off x="1297173" y="3004717"/>
            <a:ext cx="21802354" cy="2729877"/>
          </a:xfrm>
          <a:prstGeom prst="rect">
            <a:avLst/>
          </a:prstGeom>
        </p:spPr>
        <p:txBody>
          <a:bodyPr>
            <a:normAutofit/>
          </a:bodyPr>
          <a:lstStyle/>
          <a:p>
            <a:pPr marL="0" lvl="1" indent="0">
              <a:buSzTx/>
              <a:buNone/>
            </a:pPr>
            <a:r>
              <a:rPr dirty="0"/>
              <a:t>9. </a:t>
            </a:r>
            <a:r>
              <a:rPr dirty="0" err="1"/>
              <a:t>AlignConDiscriminator</a:t>
            </a:r>
            <a:br>
              <a:rPr dirty="0"/>
            </a:br>
            <a:r>
              <a:rPr dirty="0"/>
              <a:t>- Conv2d, BatchNorm2d, </a:t>
            </a:r>
            <a:r>
              <a:rPr dirty="0" err="1"/>
              <a:t>SiLU</a:t>
            </a:r>
            <a:r>
              <a:rPr dirty="0"/>
              <a:t>, Conv2d를 </a:t>
            </a:r>
            <a:r>
              <a:rPr dirty="0" err="1"/>
              <a:t>Sequential을</a:t>
            </a:r>
            <a:r>
              <a:rPr dirty="0"/>
              <a:t> </a:t>
            </a:r>
            <a:r>
              <a:rPr dirty="0" err="1"/>
              <a:t>이용하여</a:t>
            </a:r>
            <a:r>
              <a:rPr dirty="0"/>
              <a:t> </a:t>
            </a:r>
            <a:r>
              <a:rPr dirty="0" err="1"/>
              <a:t>쌓는다</a:t>
            </a:r>
            <a:r>
              <a:rPr dirty="0"/>
              <a:t>. </a:t>
            </a:r>
            <a:r>
              <a:rPr dirty="0" err="1"/>
              <a:t>텍스트와</a:t>
            </a:r>
            <a:r>
              <a:rPr dirty="0"/>
              <a:t> </a:t>
            </a:r>
            <a:r>
              <a:rPr dirty="0" err="1"/>
              <a:t>생성된</a:t>
            </a:r>
            <a:r>
              <a:rPr dirty="0"/>
              <a:t> </a:t>
            </a:r>
            <a:r>
              <a:rPr dirty="0" err="1"/>
              <a:t>이미지가</a:t>
            </a:r>
            <a:r>
              <a:rPr dirty="0"/>
              <a:t> </a:t>
            </a:r>
            <a:r>
              <a:rPr dirty="0" err="1"/>
              <a:t>일치하는지</a:t>
            </a:r>
            <a:r>
              <a:rPr dirty="0"/>
              <a:t> </a:t>
            </a:r>
            <a:r>
              <a:rPr dirty="0" err="1"/>
              <a:t>평가할</a:t>
            </a:r>
            <a:r>
              <a:rPr dirty="0"/>
              <a:t> 수 </a:t>
            </a:r>
            <a:r>
              <a:rPr lang="ko-KR" altLang="en-US" dirty="0"/>
              <a:t>있다</a:t>
            </a:r>
            <a:r>
              <a:rPr lang="en-US" altLang="ko-KR" dirty="0"/>
              <a:t>. </a:t>
            </a:r>
            <a:endParaRPr dirty="0"/>
          </a:p>
        </p:txBody>
      </p:sp>
      <p:pic>
        <p:nvPicPr>
          <p:cNvPr id="180" name="스크린샷 2023-08-26 오후 11.34.50.png" descr="스크린샷 2023-08-26 오후 11.34.50.png"/>
          <p:cNvPicPr>
            <a:picLocks noChangeAspect="1"/>
          </p:cNvPicPr>
          <p:nvPr/>
        </p:nvPicPr>
        <p:blipFill>
          <a:blip r:embed="rId2"/>
          <a:stretch>
            <a:fillRect/>
          </a:stretch>
        </p:blipFill>
        <p:spPr>
          <a:xfrm>
            <a:off x="1247895" y="6113448"/>
            <a:ext cx="18071798" cy="768148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network.py Architecture"/>
          <p:cNvSpPr txBox="1">
            <a:spLocks noGrp="1"/>
          </p:cNvSpPr>
          <p:nvPr>
            <p:ph type="title"/>
          </p:nvPr>
        </p:nvSpPr>
        <p:spPr>
          <a:prstGeom prst="rect">
            <a:avLst/>
          </a:prstGeom>
        </p:spPr>
        <p:txBody>
          <a:bodyPr/>
          <a:lstStyle>
            <a:lvl1pPr algn="l">
              <a:defRPr sz="8000"/>
            </a:lvl1pPr>
          </a:lstStyle>
          <a:p>
            <a:r>
              <a:t>network.py Architecture</a:t>
            </a:r>
          </a:p>
        </p:txBody>
      </p:sp>
      <p:sp>
        <p:nvSpPr>
          <p:cNvPr id="183" name="10. Discriminator - 입력 이미지를 globla_layer에 전달하여 이미지의 특징을 추출…"/>
          <p:cNvSpPr txBox="1">
            <a:spLocks noGrp="1"/>
          </p:cNvSpPr>
          <p:nvPr>
            <p:ph type="body" idx="1"/>
          </p:nvPr>
        </p:nvSpPr>
        <p:spPr>
          <a:xfrm>
            <a:off x="1290823" y="3457146"/>
            <a:ext cx="21802354" cy="6273537"/>
          </a:xfrm>
          <a:prstGeom prst="rect">
            <a:avLst/>
          </a:prstGeom>
        </p:spPr>
        <p:txBody>
          <a:bodyPr>
            <a:normAutofit lnSpcReduction="10000"/>
          </a:bodyPr>
          <a:lstStyle/>
          <a:p>
            <a:pPr marL="0" lvl="1" indent="0" defTabSz="759459">
              <a:spcBef>
                <a:spcPts val="5400"/>
              </a:spcBef>
              <a:buSzTx/>
              <a:buNone/>
              <a:defRPr sz="4784"/>
            </a:pPr>
            <a:r>
              <a:rPr dirty="0"/>
              <a:t>10. Discriminator</a:t>
            </a:r>
            <a:endParaRPr lang="en-US" dirty="0"/>
          </a:p>
          <a:p>
            <a:pPr marL="0" lvl="1" indent="0" defTabSz="759459">
              <a:spcBef>
                <a:spcPts val="5400"/>
              </a:spcBef>
              <a:buSzTx/>
              <a:buNone/>
              <a:defRPr sz="4784"/>
            </a:pPr>
            <a:br>
              <a:rPr dirty="0"/>
            </a:br>
            <a:r>
              <a:rPr dirty="0"/>
              <a:t>- </a:t>
            </a:r>
            <a:r>
              <a:rPr dirty="0" err="1"/>
              <a:t>입력</a:t>
            </a:r>
            <a:r>
              <a:rPr dirty="0"/>
              <a:t> </a:t>
            </a:r>
            <a:r>
              <a:rPr dirty="0" err="1"/>
              <a:t>이미지를</a:t>
            </a:r>
            <a:r>
              <a:rPr dirty="0"/>
              <a:t> </a:t>
            </a:r>
            <a:r>
              <a:rPr dirty="0" err="1"/>
              <a:t>globla_layer에</a:t>
            </a:r>
            <a:r>
              <a:rPr dirty="0"/>
              <a:t> </a:t>
            </a:r>
            <a:r>
              <a:rPr dirty="0" err="1"/>
              <a:t>전달하여</a:t>
            </a:r>
            <a:r>
              <a:rPr dirty="0"/>
              <a:t> </a:t>
            </a:r>
            <a:r>
              <a:rPr dirty="0" err="1"/>
              <a:t>이미지의</a:t>
            </a:r>
            <a:r>
              <a:rPr dirty="0"/>
              <a:t> </a:t>
            </a:r>
            <a:r>
              <a:rPr dirty="0" err="1"/>
              <a:t>특징을</a:t>
            </a:r>
            <a:r>
              <a:rPr dirty="0"/>
              <a:t> </a:t>
            </a:r>
            <a:r>
              <a:rPr dirty="0" err="1"/>
              <a:t>추출</a:t>
            </a:r>
            <a:r>
              <a:rPr dirty="0"/>
              <a:t> </a:t>
            </a:r>
          </a:p>
          <a:p>
            <a:pPr marL="0" lvl="1" indent="0" defTabSz="759459">
              <a:spcBef>
                <a:spcPts val="5400"/>
              </a:spcBef>
              <a:buSzTx/>
              <a:buNone/>
              <a:defRPr sz="4784"/>
            </a:pPr>
            <a:r>
              <a:rPr dirty="0"/>
              <a:t>- </a:t>
            </a:r>
            <a:r>
              <a:rPr dirty="0" err="1">
                <a:latin typeface="Helvetica Neue"/>
                <a:ea typeface="Helvetica Neue"/>
                <a:cs typeface="Helvetica Neue"/>
                <a:sym typeface="Helvetica Neue"/>
              </a:rPr>
              <a:t>k</a:t>
            </a:r>
            <a:r>
              <a:rPr dirty="0" err="1"/>
              <a:t>번</a:t>
            </a:r>
            <a:r>
              <a:rPr dirty="0"/>
              <a:t> </a:t>
            </a:r>
            <a:r>
              <a:rPr dirty="0" err="1"/>
              <a:t>반복을</a:t>
            </a:r>
            <a:r>
              <a:rPr dirty="0"/>
              <a:t> </a:t>
            </a:r>
            <a:r>
              <a:rPr dirty="0" err="1"/>
              <a:t>통해</a:t>
            </a:r>
            <a:r>
              <a:rPr dirty="0"/>
              <a:t> </a:t>
            </a:r>
            <a:r>
              <a:rPr dirty="0">
                <a:latin typeface="Helvetica Neue"/>
                <a:ea typeface="Helvetica Neue"/>
                <a:cs typeface="Helvetica Neue"/>
                <a:sym typeface="Helvetica Neue"/>
              </a:rPr>
              <a:t>Conv2d, BatchNorm2d, </a:t>
            </a:r>
            <a:r>
              <a:rPr dirty="0" err="1">
                <a:latin typeface="Helvetica Neue"/>
                <a:ea typeface="Helvetica Neue"/>
                <a:cs typeface="Helvetica Neue"/>
                <a:sym typeface="Helvetica Neue"/>
              </a:rPr>
              <a:t>LeakyReLU</a:t>
            </a:r>
            <a:r>
              <a:rPr dirty="0" err="1"/>
              <a:t>를</a:t>
            </a:r>
            <a:r>
              <a:rPr dirty="0"/>
              <a:t> </a:t>
            </a:r>
            <a:r>
              <a:rPr dirty="0" err="1"/>
              <a:t>사용하여</a:t>
            </a:r>
            <a:r>
              <a:rPr dirty="0"/>
              <a:t> </a:t>
            </a:r>
            <a:r>
              <a:rPr dirty="0" err="1"/>
              <a:t>공간적</a:t>
            </a:r>
            <a:r>
              <a:rPr dirty="0"/>
              <a:t> </a:t>
            </a:r>
            <a:r>
              <a:rPr dirty="0" err="1"/>
              <a:t>특징을</a:t>
            </a:r>
            <a:r>
              <a:rPr dirty="0"/>
              <a:t> </a:t>
            </a:r>
            <a:r>
              <a:rPr dirty="0" err="1"/>
              <a:t>추출</a:t>
            </a:r>
            <a:endParaRPr dirty="0"/>
          </a:p>
          <a:p>
            <a:pPr marL="0" lvl="1" indent="0" defTabSz="759459">
              <a:spcBef>
                <a:spcPts val="5400"/>
              </a:spcBef>
              <a:buSzTx/>
              <a:buNone/>
              <a:defRPr sz="4784"/>
            </a:pPr>
            <a:r>
              <a:rPr dirty="0"/>
              <a:t>- condition </a:t>
            </a:r>
            <a:r>
              <a:rPr dirty="0" err="1"/>
              <a:t>정보에</a:t>
            </a:r>
            <a:r>
              <a:rPr dirty="0"/>
              <a:t> </a:t>
            </a:r>
            <a:r>
              <a:rPr dirty="0" err="1"/>
              <a:t>따라</a:t>
            </a:r>
            <a:r>
              <a:rPr dirty="0"/>
              <a:t> </a:t>
            </a:r>
            <a:r>
              <a:rPr dirty="0" err="1"/>
              <a:t>cond</a:t>
            </a:r>
            <a:r>
              <a:rPr dirty="0"/>
              <a:t> </a:t>
            </a:r>
            <a:r>
              <a:rPr dirty="0" err="1"/>
              <a:t>또는</a:t>
            </a:r>
            <a:r>
              <a:rPr dirty="0"/>
              <a:t> </a:t>
            </a:r>
            <a:r>
              <a:rPr dirty="0" err="1"/>
              <a:t>uncond를</a:t>
            </a:r>
            <a:r>
              <a:rPr dirty="0"/>
              <a:t> </a:t>
            </a:r>
            <a:r>
              <a:rPr dirty="0" err="1"/>
              <a:t>사용하여</a:t>
            </a:r>
            <a:r>
              <a:rPr dirty="0"/>
              <a:t> </a:t>
            </a:r>
            <a:r>
              <a:rPr dirty="0" err="1"/>
              <a:t>판별</a:t>
            </a:r>
            <a:r>
              <a:rPr dirty="0"/>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rain.py Architecture"/>
          <p:cNvSpPr txBox="1">
            <a:spLocks noGrp="1"/>
          </p:cNvSpPr>
          <p:nvPr>
            <p:ph type="title"/>
          </p:nvPr>
        </p:nvSpPr>
        <p:spPr>
          <a:prstGeom prst="rect">
            <a:avLst/>
          </a:prstGeom>
        </p:spPr>
        <p:txBody>
          <a:bodyPr/>
          <a:lstStyle>
            <a:lvl1pPr algn="l">
              <a:defRPr sz="8000"/>
            </a:lvl1pPr>
          </a:lstStyle>
          <a:p>
            <a:r>
              <a:t>train.py Architecture</a:t>
            </a:r>
          </a:p>
        </p:txBody>
      </p:sp>
      <p:sp>
        <p:nvSpPr>
          <p:cNvPr id="144" name="1. Unconditional loss &amp; conditional loss - Generator &amp; Discriminator a. 손실을 고려하여 생성된 이미지가 원하는 특성을 갖게 학습하려는 목적으로 설계됨. b. model_D에서 가짜 판별 c. Discriminator가 이미지의 특정 부분을 어떤 방식으로 주목하는지를 나타내는 정보를 저장  d. 가짜/진짜 이미지의 결과 값을 g_label과 비교하여 손실 함수를 통해 손실을 계산  e. d_los"/>
          <p:cNvSpPr txBox="1">
            <a:spLocks noGrp="1"/>
          </p:cNvSpPr>
          <p:nvPr>
            <p:ph type="body" idx="1"/>
          </p:nvPr>
        </p:nvSpPr>
        <p:spPr>
          <a:xfrm>
            <a:off x="1290823" y="3945376"/>
            <a:ext cx="21802354" cy="7046392"/>
          </a:xfrm>
          <a:prstGeom prst="rect">
            <a:avLst/>
          </a:prstGeom>
        </p:spPr>
        <p:txBody>
          <a:bodyPr/>
          <a:lstStyle/>
          <a:p>
            <a:pPr marL="0" lvl="1" indent="0">
              <a:lnSpc>
                <a:spcPct val="150000"/>
              </a:lnSpc>
              <a:buSzTx/>
              <a:buNone/>
            </a:pPr>
            <a:r>
              <a:rPr u="sng">
                <a:latin typeface="Apple SD 산돌고딕 Neo 볼드체"/>
                <a:ea typeface="Apple SD 산돌고딕 Neo 볼드체"/>
                <a:cs typeface="Apple SD 산돌고딕 Neo 볼드체"/>
                <a:sym typeface="Apple SD 산돌고딕 Neo 볼드체"/>
              </a:rPr>
              <a:t>1. Unconditional loss &amp; conditional loss - Generator &amp; Discriminator</a:t>
            </a:r>
            <a:br/>
            <a:r>
              <a:rPr sz="4200"/>
              <a:t>a. 손실을 고려하여 생성된 이미지가 원하는 특성을 갖게 학습하려는 목적으로 설계됨.</a:t>
            </a:r>
            <a:br>
              <a:rPr sz="4200"/>
            </a:br>
            <a:r>
              <a:rPr sz="4200"/>
              <a:t>b. model_D에서 가짜 판별</a:t>
            </a:r>
            <a:br>
              <a:rPr sz="4200"/>
            </a:br>
            <a:r>
              <a:rPr sz="4200"/>
              <a:t>c. Discriminator가 이미지의 특정 부분을 어떤 방식으로 주목하는지를 나타내는 정보를 저장 </a:t>
            </a:r>
            <a:br>
              <a:rPr sz="4200"/>
            </a:br>
            <a:r>
              <a:rPr sz="4200"/>
              <a:t>d. 가짜/진짜 이미지의 결과 값을 </a:t>
            </a:r>
            <a:r>
              <a:rPr sz="4200">
                <a:latin typeface="Helvetica Neue"/>
                <a:ea typeface="Helvetica Neue"/>
                <a:cs typeface="Helvetica Neue"/>
                <a:sym typeface="Helvetica Neue"/>
              </a:rPr>
              <a:t>g_label</a:t>
            </a:r>
            <a:r>
              <a:rPr sz="4200"/>
              <a:t>과 비교하여 손실 함수를 통해 손실을 계산 </a:t>
            </a:r>
            <a:br>
              <a:rPr sz="4200"/>
            </a:br>
            <a:r>
              <a:rPr sz="4200"/>
              <a:t>e. d_loss = gather_all</a:t>
            </a:r>
            <a:r>
              <a:rPr sz="4200">
                <a:solidFill>
                  <a:srgbClr val="DCDCDC"/>
                </a:solidFill>
              </a:rPr>
              <a:t>(</a:t>
            </a:r>
            <a:r>
              <a:rPr sz="4200"/>
              <a:t>loss_d_comp</a:t>
            </a:r>
            <a:r>
              <a:rPr sz="4200">
                <a:solidFill>
                  <a:srgbClr val="DCDCDC"/>
                </a:solidFill>
              </a:rPr>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rain.py Architecture"/>
          <p:cNvSpPr txBox="1">
            <a:spLocks noGrp="1"/>
          </p:cNvSpPr>
          <p:nvPr>
            <p:ph type="title"/>
          </p:nvPr>
        </p:nvSpPr>
        <p:spPr>
          <a:prstGeom prst="rect">
            <a:avLst/>
          </a:prstGeom>
        </p:spPr>
        <p:txBody>
          <a:bodyPr/>
          <a:lstStyle>
            <a:lvl1pPr algn="l">
              <a:defRPr sz="8000"/>
            </a:lvl1pPr>
          </a:lstStyle>
          <a:p>
            <a:r>
              <a:t>train.py Architecture</a:t>
            </a:r>
          </a:p>
        </p:txBody>
      </p:sp>
      <p:sp>
        <p:nvSpPr>
          <p:cNvPr id="147" name="1. Unconditional loss &amp; conditional loss - Generator &amp; Discriminator"/>
          <p:cNvSpPr txBox="1">
            <a:spLocks noGrp="1"/>
          </p:cNvSpPr>
          <p:nvPr>
            <p:ph type="body" idx="1"/>
          </p:nvPr>
        </p:nvSpPr>
        <p:spPr>
          <a:xfrm>
            <a:off x="1297173" y="2445804"/>
            <a:ext cx="21802354" cy="7046392"/>
          </a:xfrm>
          <a:prstGeom prst="rect">
            <a:avLst/>
          </a:prstGeom>
        </p:spPr>
        <p:txBody>
          <a:bodyPr/>
          <a:lstStyle/>
          <a:p>
            <a:pPr marL="0" lvl="1" indent="0">
              <a:lnSpc>
                <a:spcPct val="150000"/>
              </a:lnSpc>
              <a:buSzTx/>
              <a:buNone/>
            </a:pPr>
            <a:r>
              <a:rPr u="sng">
                <a:latin typeface="Apple SD 산돌고딕 Neo 볼드체"/>
                <a:ea typeface="Apple SD 산돌고딕 Neo 볼드체"/>
                <a:cs typeface="Apple SD 산돌고딕 Neo 볼드체"/>
                <a:sym typeface="Apple SD 산돌고딕 Neo 볼드체"/>
              </a:rPr>
              <a:t>1. Unconditional loss &amp; conditional loss - Generator &amp; Discriminator</a:t>
            </a:r>
            <a:br/>
            <a:br/>
            <a:br>
              <a:rPr sz="4200"/>
            </a:br>
            <a:br>
              <a:rPr sz="4200"/>
            </a:br>
            <a:br>
              <a:rPr sz="4200"/>
            </a:br>
            <a:endParaRPr sz="4200"/>
          </a:p>
        </p:txBody>
      </p:sp>
      <p:pic>
        <p:nvPicPr>
          <p:cNvPr id="148" name="스크린샷 2023-08-27 오전 2.07.34.png" descr="스크린샷 2023-08-27 오전 2.07.34.png"/>
          <p:cNvPicPr>
            <a:picLocks noChangeAspect="1"/>
          </p:cNvPicPr>
          <p:nvPr/>
        </p:nvPicPr>
        <p:blipFill>
          <a:blip r:embed="rId2"/>
          <a:stretch>
            <a:fillRect/>
          </a:stretch>
        </p:blipFill>
        <p:spPr>
          <a:xfrm>
            <a:off x="1286046" y="4273392"/>
            <a:ext cx="20815301" cy="8081235"/>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rain.py Architecture"/>
          <p:cNvSpPr txBox="1">
            <a:spLocks noGrp="1"/>
          </p:cNvSpPr>
          <p:nvPr>
            <p:ph type="title"/>
          </p:nvPr>
        </p:nvSpPr>
        <p:spPr>
          <a:prstGeom prst="rect">
            <a:avLst/>
          </a:prstGeom>
        </p:spPr>
        <p:txBody>
          <a:bodyPr/>
          <a:lstStyle>
            <a:lvl1pPr algn="l">
              <a:defRPr sz="8000"/>
            </a:lvl1pPr>
          </a:lstStyle>
          <a:p>
            <a:r>
              <a:t>train.py Architecture</a:t>
            </a:r>
          </a:p>
        </p:txBody>
      </p:sp>
      <p:sp>
        <p:nvSpPr>
          <p:cNvPr id="151" name="2. Contrastive Loss - Generator &amp; Discriminator 생성된 이미지와 주어진 텍스트 간 유사성을 이용하여 Generator를 훈련하는데 사용 a. 이미지 전처리 : 이미지를 모델에 맞는 형태로 재구성, CLIP모델에 입력하기 위한 전처리. b. 이미지 임베딩 계산 : CLIP모델을 사용하여, 이미지를 임베딩한 normalize 진행 c. Contrastive Loss 식 작성 (import 놓치지 않기)"/>
          <p:cNvSpPr txBox="1">
            <a:spLocks noGrp="1"/>
          </p:cNvSpPr>
          <p:nvPr>
            <p:ph type="body" idx="1"/>
          </p:nvPr>
        </p:nvSpPr>
        <p:spPr>
          <a:xfrm>
            <a:off x="1297173" y="3927228"/>
            <a:ext cx="21802354" cy="7046391"/>
          </a:xfrm>
          <a:prstGeom prst="rect">
            <a:avLst/>
          </a:prstGeom>
        </p:spPr>
        <p:txBody>
          <a:bodyPr>
            <a:normAutofit fontScale="92500"/>
          </a:bodyPr>
          <a:lstStyle/>
          <a:p>
            <a:pPr marL="0" lvl="1" indent="0" defTabSz="751205">
              <a:lnSpc>
                <a:spcPct val="200000"/>
              </a:lnSpc>
              <a:spcBef>
                <a:spcPts val="5300"/>
              </a:spcBef>
              <a:buSzTx/>
              <a:buNone/>
              <a:defRPr sz="4732"/>
            </a:pPr>
            <a:r>
              <a:rPr u="sng">
                <a:latin typeface="Apple SD 산돌고딕 Neo 볼드체"/>
                <a:ea typeface="Apple SD 산돌고딕 Neo 볼드체"/>
                <a:cs typeface="Apple SD 산돌고딕 Neo 볼드체"/>
                <a:sym typeface="Apple SD 산돌고딕 Neo 볼드체"/>
              </a:rPr>
              <a:t>2. Contrastive Loss - Generator &amp; Discriminator</a:t>
            </a:r>
            <a:br>
              <a:rPr u="sng">
                <a:latin typeface="Apple SD 산돌고딕 Neo 볼드체"/>
                <a:ea typeface="Apple SD 산돌고딕 Neo 볼드체"/>
                <a:cs typeface="Apple SD 산돌고딕 Neo 볼드체"/>
                <a:sym typeface="Apple SD 산돌고딕 Neo 볼드체"/>
              </a:rPr>
            </a:br>
            <a:r>
              <a:t>생성된 이미지와 주어진 텍스트 간 유사성을 이용하여 Generator를 훈련하는데 사용</a:t>
            </a:r>
            <a:br/>
            <a:r>
              <a:rPr sz="3822"/>
              <a:t>a. 이미지 전처리 : 이미지를 모델에 맞는 형태로 재구성, CLIP모델에 입력하기 위한 전처리.</a:t>
            </a:r>
            <a:br>
              <a:rPr sz="3822"/>
            </a:br>
            <a:r>
              <a:rPr sz="3822"/>
              <a:t>b. 이미지 임베딩 계산 : CLIP모델을 사용하여, 이미지를 임베딩한 normalize 진행</a:t>
            </a:r>
            <a:br>
              <a:rPr sz="3822"/>
            </a:br>
            <a:r>
              <a:rPr sz="3822"/>
              <a:t>c. Contrastive Loss 식 작성 (import 놓치지 않기)</a:t>
            </a:r>
            <a:br>
              <a:rPr sz="3822"/>
            </a:br>
            <a:endParaRPr sz="3822"/>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rain.py Architecture"/>
          <p:cNvSpPr txBox="1">
            <a:spLocks noGrp="1"/>
          </p:cNvSpPr>
          <p:nvPr>
            <p:ph type="title"/>
          </p:nvPr>
        </p:nvSpPr>
        <p:spPr>
          <a:prstGeom prst="rect">
            <a:avLst/>
          </a:prstGeom>
        </p:spPr>
        <p:txBody>
          <a:bodyPr/>
          <a:lstStyle>
            <a:lvl1pPr algn="l">
              <a:defRPr sz="8000"/>
            </a:lvl1pPr>
          </a:lstStyle>
          <a:p>
            <a:r>
              <a:t>train.py Architecture</a:t>
            </a:r>
          </a:p>
        </p:txBody>
      </p:sp>
      <p:sp>
        <p:nvSpPr>
          <p:cNvPr id="154" name="2. Contrastive Loss - Generator &amp; Discriminator"/>
          <p:cNvSpPr txBox="1">
            <a:spLocks noGrp="1"/>
          </p:cNvSpPr>
          <p:nvPr>
            <p:ph type="body" idx="1"/>
          </p:nvPr>
        </p:nvSpPr>
        <p:spPr>
          <a:xfrm>
            <a:off x="1290823" y="3334804"/>
            <a:ext cx="21802354" cy="7046392"/>
          </a:xfrm>
          <a:prstGeom prst="rect">
            <a:avLst/>
          </a:prstGeom>
        </p:spPr>
        <p:txBody>
          <a:bodyPr>
            <a:normAutofit lnSpcReduction="10000"/>
          </a:bodyPr>
          <a:lstStyle/>
          <a:p>
            <a:pPr marL="0" lvl="1" indent="0" defTabSz="759459">
              <a:lnSpc>
                <a:spcPct val="200000"/>
              </a:lnSpc>
              <a:spcBef>
                <a:spcPts val="5400"/>
              </a:spcBef>
              <a:buSzTx/>
              <a:buNone/>
              <a:defRPr sz="4784"/>
            </a:pPr>
            <a:r>
              <a:rPr u="sng">
                <a:latin typeface="Apple SD 산돌고딕 Neo 볼드체"/>
                <a:ea typeface="Apple SD 산돌고딕 Neo 볼드체"/>
                <a:cs typeface="Apple SD 산돌고딕 Neo 볼드체"/>
                <a:sym typeface="Apple SD 산돌고딕 Neo 볼드체"/>
              </a:rPr>
              <a:t>2. Contrastive Loss - Generator &amp; Discriminator</a:t>
            </a:r>
            <a:br>
              <a:rPr u="sng">
                <a:latin typeface="Apple SD 산돌고딕 Neo 볼드체"/>
                <a:ea typeface="Apple SD 산돌고딕 Neo 볼드체"/>
                <a:cs typeface="Apple SD 산돌고딕 Neo 볼드체"/>
                <a:sym typeface="Apple SD 산돌고딕 Neo 볼드체"/>
              </a:rPr>
            </a:br>
            <a:endParaRPr u="sng">
              <a:latin typeface="Apple SD 산돌고딕 Neo 볼드체"/>
              <a:ea typeface="Apple SD 산돌고딕 Neo 볼드체"/>
              <a:cs typeface="Apple SD 산돌고딕 Neo 볼드체"/>
              <a:sym typeface="Apple SD 산돌고딕 Neo 볼드체"/>
            </a:endParaRPr>
          </a:p>
          <a:p>
            <a:pPr marL="0" lvl="1" indent="0" defTabSz="759459">
              <a:lnSpc>
                <a:spcPct val="200000"/>
              </a:lnSpc>
              <a:spcBef>
                <a:spcPts val="5400"/>
              </a:spcBef>
              <a:buSzTx/>
              <a:buNone/>
              <a:defRPr sz="4784"/>
            </a:pPr>
            <a:br/>
            <a:br>
              <a:rPr sz="3864"/>
            </a:br>
            <a:endParaRPr sz="3864"/>
          </a:p>
        </p:txBody>
      </p:sp>
      <p:pic>
        <p:nvPicPr>
          <p:cNvPr id="155" name="스크린샷 2023-08-27 오전 2.17.25.png" descr="스크린샷 2023-08-27 오전 2.17.25.png"/>
          <p:cNvPicPr>
            <a:picLocks noChangeAspect="1"/>
          </p:cNvPicPr>
          <p:nvPr/>
        </p:nvPicPr>
        <p:blipFill>
          <a:blip r:embed="rId2"/>
          <a:stretch>
            <a:fillRect/>
          </a:stretch>
        </p:blipFill>
        <p:spPr>
          <a:xfrm>
            <a:off x="1280121" y="4578764"/>
            <a:ext cx="15175766" cy="839713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rain.py Architecture"/>
          <p:cNvSpPr txBox="1">
            <a:spLocks noGrp="1"/>
          </p:cNvSpPr>
          <p:nvPr>
            <p:ph type="title"/>
          </p:nvPr>
        </p:nvSpPr>
        <p:spPr>
          <a:prstGeom prst="rect">
            <a:avLst/>
          </a:prstGeom>
        </p:spPr>
        <p:txBody>
          <a:bodyPr/>
          <a:lstStyle>
            <a:lvl1pPr algn="l">
              <a:defRPr sz="8000"/>
            </a:lvl1pPr>
          </a:lstStyle>
          <a:p>
            <a:r>
              <a:t>train.py Architecture</a:t>
            </a:r>
          </a:p>
        </p:txBody>
      </p:sp>
      <p:sp>
        <p:nvSpPr>
          <p:cNvPr id="158" name="3. Pseudo text feature 언어정보 없이 생성자 모델을 훈련하는 방법 → 이미지와 텍스트간 상호작용 a. LAFITE논문에서 제안된 방법으로 이미지에 텍스트 패치를 도입하여, 언어정보 없이도 훈련하는 방법이다 b. Fixed perturbation을 0.1로 가정하고 noise생성 c. 이미지 특성과 생성한 노이즈를 더하여 pseudo text feature 생성"/>
          <p:cNvSpPr txBox="1">
            <a:spLocks noGrp="1"/>
          </p:cNvSpPr>
          <p:nvPr>
            <p:ph type="body" idx="1"/>
          </p:nvPr>
        </p:nvSpPr>
        <p:spPr>
          <a:xfrm>
            <a:off x="1297173" y="3927228"/>
            <a:ext cx="21802354" cy="7046391"/>
          </a:xfrm>
          <a:prstGeom prst="rect">
            <a:avLst/>
          </a:prstGeom>
        </p:spPr>
        <p:txBody>
          <a:bodyPr>
            <a:normAutofit fontScale="92500" lnSpcReduction="20000"/>
          </a:bodyPr>
          <a:lstStyle/>
          <a:p>
            <a:pPr marL="0" lvl="1" indent="0" defTabSz="808990">
              <a:lnSpc>
                <a:spcPct val="200000"/>
              </a:lnSpc>
              <a:spcBef>
                <a:spcPts val="5700"/>
              </a:spcBef>
              <a:buSzTx/>
              <a:buNone/>
              <a:defRPr sz="5096"/>
            </a:pPr>
            <a:r>
              <a:rPr u="sng">
                <a:latin typeface="Apple SD 산돌고딕 Neo 볼드체"/>
                <a:ea typeface="Apple SD 산돌고딕 Neo 볼드체"/>
                <a:cs typeface="Apple SD 산돌고딕 Neo 볼드체"/>
                <a:sym typeface="Apple SD 산돌고딕 Neo 볼드체"/>
              </a:rPr>
              <a:t>3. Pseudo text feature</a:t>
            </a:r>
            <a:br>
              <a:rPr u="sng">
                <a:latin typeface="Apple SD 산돌고딕 Neo 볼드체"/>
                <a:ea typeface="Apple SD 산돌고딕 Neo 볼드체"/>
                <a:cs typeface="Apple SD 산돌고딕 Neo 볼드체"/>
                <a:sym typeface="Apple SD 산돌고딕 Neo 볼드체"/>
              </a:rPr>
            </a:br>
            <a:r>
              <a:t>언어정보 없이 생성자 모델을 훈련하는 방법 → 이미지와 텍스트간 상호작용</a:t>
            </a:r>
            <a:br/>
            <a:r>
              <a:rPr sz="4116"/>
              <a:t>a. LAFITE논문에서 제안된 방법으로 이미지에 텍스트 패치를 도입하여, 언어정보 없이도 훈련하는 방법이다</a:t>
            </a:r>
            <a:br>
              <a:rPr sz="4116"/>
            </a:br>
            <a:r>
              <a:rPr sz="4116"/>
              <a:t>b. Fixed perturbation을 0.1로 가정하고 noise생성</a:t>
            </a:r>
            <a:br>
              <a:rPr sz="4116"/>
            </a:br>
            <a:r>
              <a:rPr sz="4116"/>
              <a:t>c. 이미지 특성과 생성한 노이즈를 더하여 pseudo text feature 생성</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rain.py Architecture"/>
          <p:cNvSpPr txBox="1">
            <a:spLocks noGrp="1"/>
          </p:cNvSpPr>
          <p:nvPr>
            <p:ph type="title"/>
          </p:nvPr>
        </p:nvSpPr>
        <p:spPr>
          <a:prstGeom prst="rect">
            <a:avLst/>
          </a:prstGeom>
        </p:spPr>
        <p:txBody>
          <a:bodyPr/>
          <a:lstStyle>
            <a:lvl1pPr algn="l">
              <a:defRPr sz="8000"/>
            </a:lvl1pPr>
          </a:lstStyle>
          <a:p>
            <a:r>
              <a:t>train.py Architecture</a:t>
            </a:r>
          </a:p>
        </p:txBody>
      </p:sp>
      <p:sp>
        <p:nvSpPr>
          <p:cNvPr id="161" name="3. Pseudo text feature"/>
          <p:cNvSpPr txBox="1">
            <a:spLocks noGrp="1"/>
          </p:cNvSpPr>
          <p:nvPr>
            <p:ph type="body" idx="1"/>
          </p:nvPr>
        </p:nvSpPr>
        <p:spPr>
          <a:xfrm>
            <a:off x="1297173" y="3927228"/>
            <a:ext cx="21802354" cy="7046391"/>
          </a:xfrm>
          <a:prstGeom prst="rect">
            <a:avLst/>
          </a:prstGeom>
        </p:spPr>
        <p:txBody>
          <a:bodyPr/>
          <a:lstStyle/>
          <a:p>
            <a:pPr marL="0" lvl="1" indent="0">
              <a:lnSpc>
                <a:spcPct val="200000"/>
              </a:lnSpc>
              <a:buSzTx/>
              <a:buNone/>
            </a:pPr>
            <a:r>
              <a:rPr u="sng">
                <a:latin typeface="Apple SD 산돌고딕 Neo 볼드체"/>
                <a:ea typeface="Apple SD 산돌고딕 Neo 볼드체"/>
                <a:cs typeface="Apple SD 산돌고딕 Neo 볼드체"/>
                <a:sym typeface="Apple SD 산돌고딕 Neo 볼드체"/>
              </a:rPr>
              <a:t>3. Pseudo text feature</a:t>
            </a:r>
            <a:br>
              <a:rPr u="sng">
                <a:latin typeface="Apple SD 산돌고딕 Neo 볼드체"/>
                <a:ea typeface="Apple SD 산돌고딕 Neo 볼드체"/>
                <a:cs typeface="Apple SD 산돌고딕 Neo 볼드체"/>
                <a:sym typeface="Apple SD 산돌고딕 Neo 볼드체"/>
              </a:rPr>
            </a:br>
            <a:br/>
            <a:br>
              <a:rPr sz="4200"/>
            </a:br>
            <a:br>
              <a:rPr sz="4200"/>
            </a:br>
            <a:endParaRPr sz="4200"/>
          </a:p>
        </p:txBody>
      </p:sp>
      <p:pic>
        <p:nvPicPr>
          <p:cNvPr id="162" name="스크린샷 2023-08-27 오전 2.30.50.png" descr="스크린샷 2023-08-27 오전 2.30.50.png"/>
          <p:cNvPicPr>
            <a:picLocks noChangeAspect="1"/>
          </p:cNvPicPr>
          <p:nvPr/>
        </p:nvPicPr>
        <p:blipFill>
          <a:blip r:embed="rId2"/>
          <a:stretch>
            <a:fillRect/>
          </a:stretch>
        </p:blipFill>
        <p:spPr>
          <a:xfrm>
            <a:off x="1179101" y="5881017"/>
            <a:ext cx="22519843" cy="436696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599C671F-226E-43B4-1AFC-869CA9A09F50}"/>
              </a:ext>
            </a:extLst>
          </p:cNvPr>
          <p:cNvSpPr>
            <a:spLocks noGrp="1"/>
          </p:cNvSpPr>
          <p:nvPr>
            <p:ph type="body" idx="1"/>
          </p:nvPr>
        </p:nvSpPr>
        <p:spPr>
          <a:xfrm>
            <a:off x="1790700" y="10607040"/>
            <a:ext cx="20815300" cy="1877060"/>
          </a:xfrm>
        </p:spPr>
        <p:txBody>
          <a:bodyPr/>
          <a:lstStyle/>
          <a:p>
            <a:pPr marL="0" indent="0">
              <a:buNone/>
            </a:pPr>
            <a:r>
              <a:rPr lang="en-US" altLang="ko-KR" dirty="0"/>
              <a:t>- </a:t>
            </a:r>
            <a:r>
              <a:rPr lang="ko-KR" altLang="en-US" dirty="0"/>
              <a:t>기본 구조의 경우 가이드 라인과 동일</a:t>
            </a:r>
          </a:p>
        </p:txBody>
      </p:sp>
      <p:pic>
        <p:nvPicPr>
          <p:cNvPr id="7" name="그림 6">
            <a:extLst>
              <a:ext uri="{FF2B5EF4-FFF2-40B4-BE49-F238E27FC236}">
                <a16:creationId xmlns:a16="http://schemas.microsoft.com/office/drawing/2014/main" id="{4921AFC5-C649-812E-EBEF-F3344B9C4E28}"/>
              </a:ext>
            </a:extLst>
          </p:cNvPr>
          <p:cNvPicPr>
            <a:picLocks noChangeAspect="1"/>
          </p:cNvPicPr>
          <p:nvPr/>
        </p:nvPicPr>
        <p:blipFill rotWithShape="1">
          <a:blip r:embed="rId2"/>
          <a:srcRect l="-565"/>
          <a:stretch/>
        </p:blipFill>
        <p:spPr>
          <a:xfrm>
            <a:off x="11988496" y="3073977"/>
            <a:ext cx="12312000" cy="6858373"/>
          </a:xfrm>
          <a:prstGeom prst="rect">
            <a:avLst/>
          </a:prstGeom>
        </p:spPr>
      </p:pic>
      <p:pic>
        <p:nvPicPr>
          <p:cNvPr id="5" name="그림 4">
            <a:extLst>
              <a:ext uri="{FF2B5EF4-FFF2-40B4-BE49-F238E27FC236}">
                <a16:creationId xmlns:a16="http://schemas.microsoft.com/office/drawing/2014/main" id="{B937F54C-454D-A947-A310-08DB787C577B}"/>
              </a:ext>
            </a:extLst>
          </p:cNvPr>
          <p:cNvPicPr>
            <a:picLocks noChangeAspect="1"/>
          </p:cNvPicPr>
          <p:nvPr/>
        </p:nvPicPr>
        <p:blipFill>
          <a:blip r:embed="rId3"/>
          <a:stretch>
            <a:fillRect/>
          </a:stretch>
        </p:blipFill>
        <p:spPr>
          <a:xfrm>
            <a:off x="-1" y="3073976"/>
            <a:ext cx="12205865" cy="6858373"/>
          </a:xfrm>
          <a:prstGeom prst="rect">
            <a:avLst/>
          </a:prstGeom>
        </p:spPr>
      </p:pic>
    </p:spTree>
    <p:extLst>
      <p:ext uri="{BB962C8B-B14F-4D97-AF65-F5344CB8AC3E}">
        <p14:creationId xmlns:p14="http://schemas.microsoft.com/office/powerpoint/2010/main" val="258414199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C583C5-D2B5-758F-E052-FE793F0527CB}"/>
              </a:ext>
            </a:extLst>
          </p:cNvPr>
          <p:cNvSpPr>
            <a:spLocks noGrp="1"/>
          </p:cNvSpPr>
          <p:nvPr>
            <p:ph type="title"/>
          </p:nvPr>
        </p:nvSpPr>
        <p:spPr>
          <a:xfrm>
            <a:off x="1790700" y="916783"/>
            <a:ext cx="20815300" cy="2218303"/>
          </a:xfrm>
        </p:spPr>
        <p:txBody>
          <a:bodyPr>
            <a:normAutofit/>
          </a:bodyPr>
          <a:lstStyle/>
          <a:p>
            <a:r>
              <a:rPr lang="en-US" altLang="ko-KR" sz="8000" dirty="0"/>
              <a:t>Model</a:t>
            </a:r>
            <a:r>
              <a:rPr lang="ko-KR" altLang="en-US" sz="8000" dirty="0"/>
              <a:t>의 결정</a:t>
            </a:r>
          </a:p>
        </p:txBody>
      </p:sp>
      <p:sp>
        <p:nvSpPr>
          <p:cNvPr id="3" name="텍스트 개체 틀 2">
            <a:extLst>
              <a:ext uri="{FF2B5EF4-FFF2-40B4-BE49-F238E27FC236}">
                <a16:creationId xmlns:a16="http://schemas.microsoft.com/office/drawing/2014/main" id="{170B6E7D-56FA-7546-85B7-D07B023357A9}"/>
              </a:ext>
            </a:extLst>
          </p:cNvPr>
          <p:cNvSpPr>
            <a:spLocks noGrp="1"/>
          </p:cNvSpPr>
          <p:nvPr>
            <p:ph type="body" idx="1"/>
          </p:nvPr>
        </p:nvSpPr>
        <p:spPr>
          <a:xfrm>
            <a:off x="1790700" y="3644900"/>
            <a:ext cx="10057311" cy="8839200"/>
          </a:xfrm>
        </p:spPr>
        <p:txBody>
          <a:bodyPr anchor="t"/>
          <a:lstStyle/>
          <a:p>
            <a:r>
              <a:rPr lang="en-US" altLang="ko-KR" dirty="0"/>
              <a:t>With contrastive loss</a:t>
            </a:r>
            <a:endParaRPr lang="ko-KR" altLang="en-US" dirty="0"/>
          </a:p>
        </p:txBody>
      </p:sp>
      <p:sp>
        <p:nvSpPr>
          <p:cNvPr id="4" name="텍스트 개체 틀 2">
            <a:extLst>
              <a:ext uri="{FF2B5EF4-FFF2-40B4-BE49-F238E27FC236}">
                <a16:creationId xmlns:a16="http://schemas.microsoft.com/office/drawing/2014/main" id="{04C8CABD-658E-5307-900A-44FAD214E613}"/>
              </a:ext>
            </a:extLst>
          </p:cNvPr>
          <p:cNvSpPr txBox="1">
            <a:spLocks/>
          </p:cNvSpPr>
          <p:nvPr/>
        </p:nvSpPr>
        <p:spPr>
          <a:xfrm>
            <a:off x="12589327" y="3644900"/>
            <a:ext cx="10057311" cy="2847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fontScale="92500"/>
          </a:bodyPr>
          <a:lst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9pPr>
          </a:lstStyle>
          <a:p>
            <a:pPr hangingPunct="1"/>
            <a:r>
              <a:rPr lang="en-US" altLang="ko-KR" dirty="0"/>
              <a:t>Without contrastive loss</a:t>
            </a:r>
          </a:p>
          <a:p>
            <a:pPr marL="0" indent="0" hangingPunct="1">
              <a:buNone/>
            </a:pPr>
            <a:r>
              <a:rPr lang="en-US" altLang="ko-KR" dirty="0"/>
              <a:t>-&gt; Con</a:t>
            </a:r>
            <a:r>
              <a:rPr lang="ko-KR" altLang="en-US" dirty="0"/>
              <a:t>와 </a:t>
            </a:r>
            <a:r>
              <a:rPr lang="en-US" altLang="ko-KR" dirty="0" err="1"/>
              <a:t>unCond</a:t>
            </a:r>
            <a:r>
              <a:rPr lang="en-US" altLang="ko-KR" dirty="0"/>
              <a:t> loss</a:t>
            </a:r>
            <a:r>
              <a:rPr lang="ko-KR" altLang="en-US" dirty="0"/>
              <a:t>는 모두 사용함</a:t>
            </a:r>
            <a:r>
              <a:rPr lang="en-US" altLang="ko-KR" dirty="0"/>
              <a:t>.</a:t>
            </a:r>
          </a:p>
          <a:p>
            <a:pPr marL="0" indent="0" hangingPunct="1">
              <a:buNone/>
            </a:pPr>
            <a:endParaRPr lang="en-US" altLang="ko-KR" dirty="0"/>
          </a:p>
          <a:p>
            <a:pPr marL="0" indent="0" hangingPunct="1">
              <a:buNone/>
            </a:pPr>
            <a:endParaRPr lang="en-US" altLang="ko-KR" dirty="0"/>
          </a:p>
          <a:p>
            <a:pPr marL="0" indent="0" hangingPunct="1">
              <a:buNone/>
            </a:pPr>
            <a:endParaRPr lang="en-US" altLang="ko-KR" dirty="0"/>
          </a:p>
          <a:p>
            <a:pPr marL="0" indent="0" hangingPunct="1">
              <a:buNone/>
            </a:pPr>
            <a:endParaRPr lang="en-US" altLang="ko-KR" dirty="0"/>
          </a:p>
          <a:p>
            <a:pPr marL="0" indent="0" hangingPunct="1">
              <a:buNone/>
            </a:pPr>
            <a:endParaRPr lang="en-US" altLang="ko-KR" dirty="0"/>
          </a:p>
          <a:p>
            <a:pPr marL="0" indent="0" hangingPunct="1">
              <a:buNone/>
            </a:pPr>
            <a:endParaRPr lang="en-US" altLang="ko-KR" dirty="0"/>
          </a:p>
        </p:txBody>
      </p:sp>
      <p:sp>
        <p:nvSpPr>
          <p:cNvPr id="5" name="TextBox 4">
            <a:extLst>
              <a:ext uri="{FF2B5EF4-FFF2-40B4-BE49-F238E27FC236}">
                <a16:creationId xmlns:a16="http://schemas.microsoft.com/office/drawing/2014/main" id="{7A84621B-E8FA-FB55-35FA-464F5C0C7953}"/>
              </a:ext>
            </a:extLst>
          </p:cNvPr>
          <p:cNvSpPr txBox="1"/>
          <p:nvPr/>
        </p:nvSpPr>
        <p:spPr>
          <a:xfrm>
            <a:off x="12346844" y="6492240"/>
            <a:ext cx="5869041" cy="60119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Loading dataset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finish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0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6.3189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17.1709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1227.18s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6.4055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11.3997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1229.31s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6.5232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10.4768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1231.52s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3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6.9482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8.8540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1231.71s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4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7.0764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8.2227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1232.09s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5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6.6941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8.8718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1230.78s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6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5.5993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11.5042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1232.18s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7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6.0218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10.4970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1230.30s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8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6.4871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9.0440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1232.63s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9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6.3112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9.4334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1233.73s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10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5.8150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10.3466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1232.54s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11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5.8597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10.2761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1232.86s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12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4.2648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14.2634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1232.81s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13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2.5136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21.6029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1230.44s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14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4.5662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13.6251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1232.50s</a:t>
            </a:r>
          </a:p>
        </p:txBody>
      </p:sp>
      <p:sp>
        <p:nvSpPr>
          <p:cNvPr id="6" name="TextBox 5">
            <a:extLst>
              <a:ext uri="{FF2B5EF4-FFF2-40B4-BE49-F238E27FC236}">
                <a16:creationId xmlns:a16="http://schemas.microsoft.com/office/drawing/2014/main" id="{7D46BA7E-E940-04BA-30EF-C9698326DA43}"/>
              </a:ext>
            </a:extLst>
          </p:cNvPr>
          <p:cNvSpPr txBox="1"/>
          <p:nvPr/>
        </p:nvSpPr>
        <p:spPr>
          <a:xfrm>
            <a:off x="18215885" y="6858000"/>
            <a:ext cx="8324858" cy="5827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15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3.7879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15.6405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1234.18s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16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2.2240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23.3882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1232.51s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17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2.3420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22.6629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1233.45s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18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3.2605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17.6555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1234.64s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19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3.4675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17.6137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1233.45s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20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1.9282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23.1583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1231.87s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21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1.8005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26.9481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1232.64s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22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1.7981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27.7613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1234.00s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23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2.4984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22.3930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1233.28s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24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3.1492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18.9193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1233.45s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25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1.6043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24.8195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1233.57s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26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1.8443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26.0765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1234.55s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27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1.3533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30.2815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1234.63s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28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1.0232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62.0039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1233.14s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29 start			</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1.1868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63.4910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1234.50s</a:t>
            </a:r>
          </a:p>
          <a:p>
            <a:pPr marL="0" marR="0" indent="0" algn="l" defTabSz="825500" rtl="0" fontAlgn="auto" latinLnBrk="0" hangingPunct="0">
              <a:lnSpc>
                <a:spcPct val="100000"/>
              </a:lnSpc>
              <a:spcBef>
                <a:spcPts val="0"/>
              </a:spcBef>
              <a:spcAft>
                <a:spcPts val="0"/>
              </a:spcAft>
              <a:buClrTx/>
              <a:buSzTx/>
              <a:buFontTx/>
              <a:buNone/>
              <a:tabLst/>
            </a:pPr>
            <a:endParaRPr kumimoji="0" lang="ko-KR" altLang="en-US" sz="1200" b="0" i="0" u="none" strike="noStrike" cap="none" spc="0" normalizeH="0" baseline="0" dirty="0">
              <a:ln>
                <a:noFill/>
              </a:ln>
              <a:solidFill>
                <a:schemeClr val="bg2"/>
              </a:solidFill>
              <a:effectLst/>
              <a:uFillTx/>
              <a:latin typeface="+mn-lt"/>
              <a:ea typeface="+mn-ea"/>
              <a:cs typeface="+mn-cs"/>
              <a:sym typeface="Apple SD 산돌고딕 Neo 옅은체"/>
            </a:endParaRPr>
          </a:p>
        </p:txBody>
      </p:sp>
      <p:sp>
        <p:nvSpPr>
          <p:cNvPr id="7" name="TextBox 6">
            <a:extLst>
              <a:ext uri="{FF2B5EF4-FFF2-40B4-BE49-F238E27FC236}">
                <a16:creationId xmlns:a16="http://schemas.microsoft.com/office/drawing/2014/main" id="{A2E56365-B5EA-57EC-3A8B-BF0E62F700F2}"/>
              </a:ext>
            </a:extLst>
          </p:cNvPr>
          <p:cNvSpPr txBox="1"/>
          <p:nvPr/>
        </p:nvSpPr>
        <p:spPr>
          <a:xfrm>
            <a:off x="922140" y="6304002"/>
            <a:ext cx="5538376"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Loading dataset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finish</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0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1150.4435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970.5935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1395.62s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1150.4972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965.1855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1401.61s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1150.2776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965.1363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1402.25s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3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1150.3763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964.2928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1401.11s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4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1150.6931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963.1339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1403.41s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5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1150.3357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963.7585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1401.87s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6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1150.5171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963.2921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1402.67s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7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1147.7820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971.2656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1401.27s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8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1147.4700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974.9056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1402.22s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9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1147.1774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977.2049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1395.07s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10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1147.3700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974.3586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1388.74s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11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1148.4382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968.6902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1388.43s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12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1146.8739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975.2407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1391.18s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13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1146.7020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978.0410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1387.20s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14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1146.6376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981.0166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1385.81s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15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1147.1678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974.3890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1389.75s</a:t>
            </a:r>
            <a:endParaRPr kumimoji="0" lang="ko-KR" altLang="en-US" sz="1200" b="0" i="0" u="none" strike="noStrike" cap="none" spc="0" normalizeH="0" baseline="0" dirty="0">
              <a:ln>
                <a:noFill/>
              </a:ln>
              <a:solidFill>
                <a:schemeClr val="bg2"/>
              </a:solidFill>
              <a:effectLst/>
              <a:uFillTx/>
              <a:latin typeface="+mn-lt"/>
              <a:ea typeface="+mn-ea"/>
              <a:cs typeface="+mn-cs"/>
              <a:sym typeface="Apple SD 산돌고딕 Neo 옅은체"/>
            </a:endParaRPr>
          </a:p>
        </p:txBody>
      </p:sp>
      <p:sp>
        <p:nvSpPr>
          <p:cNvPr id="8" name="TextBox 7">
            <a:extLst>
              <a:ext uri="{FF2B5EF4-FFF2-40B4-BE49-F238E27FC236}">
                <a16:creationId xmlns:a16="http://schemas.microsoft.com/office/drawing/2014/main" id="{CB8A0AEC-B22A-1A28-8E6A-6829B0B099C9}"/>
              </a:ext>
            </a:extLst>
          </p:cNvPr>
          <p:cNvSpPr txBox="1"/>
          <p:nvPr/>
        </p:nvSpPr>
        <p:spPr>
          <a:xfrm>
            <a:off x="6498781" y="6858000"/>
            <a:ext cx="5538376"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16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1147.7917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970.3639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1389.70s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17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1146.2673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978.0072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1386.67s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18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18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1146.3917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978.0161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1387.53s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19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19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1147.4136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971.8214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1387.72s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20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20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1146.0646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977.3773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1387.22s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21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1146.0955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979.5901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1386.63s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22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22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1146.4371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977.1781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1387.02s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23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23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1147.2656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972.6285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1388.89s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24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1147.5191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971.6079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1390.27s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25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25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1145.6994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979.3656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1388.52s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26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1146.0384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979.5494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1387.09s</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27 start</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Epoch: 27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d_loss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1146.9426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g_loss</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973.7831 	 </a:t>
            </a:r>
            <a:r>
              <a:rPr kumimoji="0" lang="en-US" altLang="ko-KR" sz="1200" b="0" i="0" u="none" strike="noStrike" cap="none" spc="0" normalizeH="0" baseline="0" dirty="0" err="1">
                <a:ln>
                  <a:noFill/>
                </a:ln>
                <a:solidFill>
                  <a:schemeClr val="bg2"/>
                </a:solidFill>
                <a:effectLst/>
                <a:uFillTx/>
                <a:latin typeface="+mn-lt"/>
                <a:ea typeface="+mn-ea"/>
                <a:cs typeface="+mn-cs"/>
                <a:sym typeface="Apple SD 산돌고딕 Neo 옅은체"/>
              </a:rPr>
              <a:t>esti</a:t>
            </a:r>
            <a:r>
              <a:rPr kumimoji="0" lang="en-US" altLang="ko-KR" sz="1200" b="0" i="0" u="none" strike="noStrike" cap="none" spc="0" normalizeH="0" baseline="0" dirty="0">
                <a:ln>
                  <a:noFill/>
                </a:ln>
                <a:solidFill>
                  <a:schemeClr val="bg2"/>
                </a:solidFill>
                <a:effectLst/>
                <a:uFillTx/>
                <a:latin typeface="+mn-lt"/>
                <a:ea typeface="+mn-ea"/>
                <a:cs typeface="+mn-cs"/>
                <a:sym typeface="Apple SD 산돌고딕 Neo 옅은체"/>
              </a:rPr>
              <a:t>. time: 1389.08s</a:t>
            </a:r>
          </a:p>
          <a:p>
            <a:pPr marL="0" marR="0" indent="0" algn="l" defTabSz="825500" rtl="0" fontAlgn="auto" latinLnBrk="0" hangingPunct="0">
              <a:lnSpc>
                <a:spcPct val="100000"/>
              </a:lnSpc>
              <a:spcBef>
                <a:spcPts val="0"/>
              </a:spcBef>
              <a:spcAft>
                <a:spcPts val="0"/>
              </a:spcAft>
              <a:buClrTx/>
              <a:buSzTx/>
              <a:buFontTx/>
              <a:buNone/>
              <a:tabLst/>
            </a:pPr>
            <a:endParaRPr kumimoji="0" lang="ko-KR" altLang="en-US" sz="1200" b="0" i="0" u="none" strike="noStrike" cap="none" spc="0" normalizeH="0" baseline="0" dirty="0">
              <a:ln>
                <a:noFill/>
              </a:ln>
              <a:solidFill>
                <a:schemeClr val="bg2"/>
              </a:solidFill>
              <a:effectLst/>
              <a:uFillTx/>
              <a:latin typeface="+mn-lt"/>
              <a:ea typeface="+mn-ea"/>
              <a:cs typeface="+mn-cs"/>
              <a:sym typeface="Apple SD 산돌고딕 Neo 옅은체"/>
            </a:endParaRPr>
          </a:p>
        </p:txBody>
      </p:sp>
    </p:spTree>
    <p:extLst>
      <p:ext uri="{BB962C8B-B14F-4D97-AF65-F5344CB8AC3E}">
        <p14:creationId xmlns:p14="http://schemas.microsoft.com/office/powerpoint/2010/main" val="5190195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C583C5-D2B5-758F-E052-FE793F0527CB}"/>
              </a:ext>
            </a:extLst>
          </p:cNvPr>
          <p:cNvSpPr>
            <a:spLocks noGrp="1"/>
          </p:cNvSpPr>
          <p:nvPr>
            <p:ph type="title"/>
          </p:nvPr>
        </p:nvSpPr>
        <p:spPr>
          <a:xfrm>
            <a:off x="1790700" y="916783"/>
            <a:ext cx="20815300" cy="2218303"/>
          </a:xfrm>
        </p:spPr>
        <p:txBody>
          <a:bodyPr>
            <a:normAutofit/>
          </a:bodyPr>
          <a:lstStyle/>
          <a:p>
            <a:r>
              <a:rPr lang="en-US" altLang="ko-KR" sz="8000" dirty="0"/>
              <a:t>Model</a:t>
            </a:r>
            <a:r>
              <a:rPr lang="ko-KR" altLang="en-US" sz="8000" dirty="0"/>
              <a:t>의 결정</a:t>
            </a:r>
          </a:p>
        </p:txBody>
      </p:sp>
      <p:sp>
        <p:nvSpPr>
          <p:cNvPr id="3" name="텍스트 개체 틀 2">
            <a:extLst>
              <a:ext uri="{FF2B5EF4-FFF2-40B4-BE49-F238E27FC236}">
                <a16:creationId xmlns:a16="http://schemas.microsoft.com/office/drawing/2014/main" id="{170B6E7D-56FA-7546-85B7-D07B023357A9}"/>
              </a:ext>
            </a:extLst>
          </p:cNvPr>
          <p:cNvSpPr>
            <a:spLocks noGrp="1"/>
          </p:cNvSpPr>
          <p:nvPr>
            <p:ph type="body" idx="1"/>
          </p:nvPr>
        </p:nvSpPr>
        <p:spPr>
          <a:xfrm>
            <a:off x="1790700" y="3644900"/>
            <a:ext cx="10057311" cy="8839200"/>
          </a:xfrm>
        </p:spPr>
        <p:txBody>
          <a:bodyPr anchor="t"/>
          <a:lstStyle/>
          <a:p>
            <a:r>
              <a:rPr lang="en-US" altLang="ko-KR" dirty="0"/>
              <a:t>With contrastive loss</a:t>
            </a:r>
            <a:endParaRPr lang="ko-KR" altLang="en-US" dirty="0"/>
          </a:p>
        </p:txBody>
      </p:sp>
      <p:sp>
        <p:nvSpPr>
          <p:cNvPr id="4" name="텍스트 개체 틀 2">
            <a:extLst>
              <a:ext uri="{FF2B5EF4-FFF2-40B4-BE49-F238E27FC236}">
                <a16:creationId xmlns:a16="http://schemas.microsoft.com/office/drawing/2014/main" id="{04C8CABD-658E-5307-900A-44FAD214E613}"/>
              </a:ext>
            </a:extLst>
          </p:cNvPr>
          <p:cNvSpPr txBox="1">
            <a:spLocks/>
          </p:cNvSpPr>
          <p:nvPr/>
        </p:nvSpPr>
        <p:spPr>
          <a:xfrm>
            <a:off x="12589327" y="3644900"/>
            <a:ext cx="10057311" cy="2847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9pPr>
          </a:lstStyle>
          <a:p>
            <a:pPr hangingPunct="1"/>
            <a:r>
              <a:rPr lang="en-US" altLang="ko-KR" sz="4000" dirty="0"/>
              <a:t>Without contrastive loss</a:t>
            </a:r>
          </a:p>
          <a:p>
            <a:pPr marL="0" indent="0" hangingPunct="1">
              <a:buNone/>
            </a:pPr>
            <a:endParaRPr lang="en-US" altLang="ko-KR" sz="4000" dirty="0"/>
          </a:p>
          <a:p>
            <a:pPr marL="0" indent="0" hangingPunct="1">
              <a:buNone/>
            </a:pPr>
            <a:endParaRPr lang="en-US" altLang="ko-KR" sz="4000" dirty="0"/>
          </a:p>
          <a:p>
            <a:pPr marL="0" indent="0" hangingPunct="1">
              <a:buNone/>
            </a:pPr>
            <a:endParaRPr lang="en-US" altLang="ko-KR" sz="4000" dirty="0"/>
          </a:p>
          <a:p>
            <a:pPr marL="0" indent="0" hangingPunct="1">
              <a:buNone/>
            </a:pPr>
            <a:endParaRPr lang="en-US" altLang="ko-KR" sz="4000" dirty="0"/>
          </a:p>
          <a:p>
            <a:pPr marL="0" indent="0" hangingPunct="1">
              <a:buNone/>
            </a:pPr>
            <a:endParaRPr lang="en-US" altLang="ko-KR" sz="4000" dirty="0"/>
          </a:p>
        </p:txBody>
      </p:sp>
      <p:pic>
        <p:nvPicPr>
          <p:cNvPr id="9" name="page3image24249152.png" descr="page3image24249152.png">
            <a:extLst>
              <a:ext uri="{FF2B5EF4-FFF2-40B4-BE49-F238E27FC236}">
                <a16:creationId xmlns:a16="http://schemas.microsoft.com/office/drawing/2014/main" id="{2EF10A26-6AD6-406A-94C4-E11E8B9163B0}"/>
              </a:ext>
            </a:extLst>
          </p:cNvPr>
          <p:cNvPicPr>
            <a:picLocks noChangeAspect="1"/>
          </p:cNvPicPr>
          <p:nvPr/>
        </p:nvPicPr>
        <p:blipFill>
          <a:blip r:embed="rId2"/>
          <a:stretch>
            <a:fillRect/>
          </a:stretch>
        </p:blipFill>
        <p:spPr>
          <a:xfrm>
            <a:off x="12589327" y="4556495"/>
            <a:ext cx="11135287" cy="4185332"/>
          </a:xfrm>
          <a:prstGeom prst="rect">
            <a:avLst/>
          </a:prstGeom>
          <a:ln w="12700">
            <a:miter lim="400000"/>
          </a:ln>
        </p:spPr>
      </p:pic>
      <p:pic>
        <p:nvPicPr>
          <p:cNvPr id="10" name="page3image24252064.png" descr="page3image24252064.png">
            <a:extLst>
              <a:ext uri="{FF2B5EF4-FFF2-40B4-BE49-F238E27FC236}">
                <a16:creationId xmlns:a16="http://schemas.microsoft.com/office/drawing/2014/main" id="{4C72D3EE-7EEE-6697-F924-9887F48926AB}"/>
              </a:ext>
            </a:extLst>
          </p:cNvPr>
          <p:cNvPicPr>
            <a:picLocks noChangeAspect="1"/>
          </p:cNvPicPr>
          <p:nvPr/>
        </p:nvPicPr>
        <p:blipFill>
          <a:blip r:embed="rId3"/>
          <a:stretch>
            <a:fillRect/>
          </a:stretch>
        </p:blipFill>
        <p:spPr>
          <a:xfrm>
            <a:off x="12589327" y="9023992"/>
            <a:ext cx="11135287" cy="4166264"/>
          </a:xfrm>
          <a:prstGeom prst="rect">
            <a:avLst/>
          </a:prstGeom>
          <a:ln w="12700">
            <a:miter lim="400000"/>
          </a:ln>
        </p:spPr>
      </p:pic>
      <p:pic>
        <p:nvPicPr>
          <p:cNvPr id="12" name="그림 11">
            <a:extLst>
              <a:ext uri="{FF2B5EF4-FFF2-40B4-BE49-F238E27FC236}">
                <a16:creationId xmlns:a16="http://schemas.microsoft.com/office/drawing/2014/main" id="{02E3CE32-D3E7-7BDE-54E2-AE12AAF6D3A2}"/>
              </a:ext>
            </a:extLst>
          </p:cNvPr>
          <p:cNvPicPr>
            <a:picLocks noChangeAspect="1"/>
          </p:cNvPicPr>
          <p:nvPr/>
        </p:nvPicPr>
        <p:blipFill>
          <a:blip r:embed="rId4"/>
          <a:stretch>
            <a:fillRect/>
          </a:stretch>
        </p:blipFill>
        <p:spPr>
          <a:xfrm>
            <a:off x="1107771" y="9023992"/>
            <a:ext cx="10740240" cy="4034088"/>
          </a:xfrm>
          <a:prstGeom prst="rect">
            <a:avLst/>
          </a:prstGeom>
        </p:spPr>
      </p:pic>
      <p:pic>
        <p:nvPicPr>
          <p:cNvPr id="14" name="그림 13">
            <a:extLst>
              <a:ext uri="{FF2B5EF4-FFF2-40B4-BE49-F238E27FC236}">
                <a16:creationId xmlns:a16="http://schemas.microsoft.com/office/drawing/2014/main" id="{373BFCC3-743F-C599-9788-3BEC0696455E}"/>
              </a:ext>
            </a:extLst>
          </p:cNvPr>
          <p:cNvPicPr>
            <a:picLocks noChangeAspect="1"/>
          </p:cNvPicPr>
          <p:nvPr/>
        </p:nvPicPr>
        <p:blipFill>
          <a:blip r:embed="rId5"/>
          <a:stretch>
            <a:fillRect/>
          </a:stretch>
        </p:blipFill>
        <p:spPr>
          <a:xfrm>
            <a:off x="1167844" y="4632117"/>
            <a:ext cx="10740240" cy="4034088"/>
          </a:xfrm>
          <a:prstGeom prst="rect">
            <a:avLst/>
          </a:prstGeom>
        </p:spPr>
      </p:pic>
    </p:spTree>
    <p:extLst>
      <p:ext uri="{BB962C8B-B14F-4D97-AF65-F5344CB8AC3E}">
        <p14:creationId xmlns:p14="http://schemas.microsoft.com/office/powerpoint/2010/main" val="38519070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8FB65EAA-9CE4-EA84-1C3A-C408B9814B5B}"/>
              </a:ext>
            </a:extLst>
          </p:cNvPr>
          <p:cNvSpPr>
            <a:spLocks noGrp="1"/>
          </p:cNvSpPr>
          <p:nvPr>
            <p:ph type="body" idx="1"/>
          </p:nvPr>
        </p:nvSpPr>
        <p:spPr>
          <a:xfrm>
            <a:off x="1749445" y="653506"/>
            <a:ext cx="20815300" cy="2285638"/>
          </a:xfrm>
        </p:spPr>
        <p:txBody>
          <a:bodyPr>
            <a:normAutofit/>
          </a:bodyPr>
          <a:lstStyle/>
          <a:p>
            <a:pPr marL="0" indent="0">
              <a:buNone/>
            </a:pPr>
            <a:r>
              <a:rPr lang="en-US" altLang="ko-KR" sz="4000" dirty="0">
                <a:latin typeface="+mn-ea"/>
              </a:rPr>
              <a:t>- With contrastive loss -&gt; epoch 5 </a:t>
            </a:r>
          </a:p>
          <a:p>
            <a:pPr marL="0" indent="0">
              <a:buNone/>
            </a:pPr>
            <a:r>
              <a:rPr lang="en-US" altLang="ko-KR" sz="4000" dirty="0">
                <a:latin typeface="+mn-ea"/>
              </a:rPr>
              <a:t>- prompt</a:t>
            </a:r>
            <a:r>
              <a:rPr lang="ko-KR" altLang="en-US" sz="4000" dirty="0">
                <a:latin typeface="+mn-ea"/>
              </a:rPr>
              <a:t> </a:t>
            </a:r>
            <a:r>
              <a:rPr lang="en-US" altLang="ko-KR" sz="4000" dirty="0">
                <a:latin typeface="+mn-ea"/>
              </a:rPr>
              <a:t>: </a:t>
            </a:r>
            <a:r>
              <a:rPr kumimoji="0" lang="ko-KR" altLang="ko-KR" sz="4000" b="0" i="0" u="none" strike="noStrike" cap="none" normalizeH="0" baseline="0" dirty="0">
                <a:ln>
                  <a:noFill/>
                </a:ln>
                <a:solidFill>
                  <a:srgbClr val="000000"/>
                </a:solidFill>
                <a:effectLst/>
                <a:latin typeface="+mn-ea"/>
                <a:cs typeface="Courier New" panose="02070309020205020404" pitchFamily="49" charset="0"/>
              </a:rPr>
              <a:t>The </a:t>
            </a:r>
            <a:r>
              <a:rPr kumimoji="0" lang="ko-KR" altLang="ko-KR" sz="4000" b="0" i="0" u="none" strike="noStrike" cap="none" normalizeH="0" baseline="0" dirty="0" err="1">
                <a:ln>
                  <a:noFill/>
                </a:ln>
                <a:solidFill>
                  <a:srgbClr val="000000"/>
                </a:solidFill>
                <a:effectLst/>
                <a:latin typeface="+mn-ea"/>
                <a:cs typeface="Courier New" panose="02070309020205020404" pitchFamily="49" charset="0"/>
              </a:rPr>
              <a:t>woman</a:t>
            </a:r>
            <a:r>
              <a:rPr kumimoji="0" lang="ko-KR" altLang="ko-KR" sz="4000" b="0" i="0" u="none" strike="noStrike" cap="none" normalizeH="0" baseline="0" dirty="0">
                <a:ln>
                  <a:noFill/>
                </a:ln>
                <a:solidFill>
                  <a:srgbClr val="000000"/>
                </a:solidFill>
                <a:effectLst/>
                <a:latin typeface="+mn-ea"/>
                <a:cs typeface="Courier New" panose="02070309020205020404" pitchFamily="49" charset="0"/>
              </a:rPr>
              <a:t> </a:t>
            </a:r>
            <a:r>
              <a:rPr kumimoji="0" lang="ko-KR" altLang="ko-KR" sz="4000" b="0" i="0" u="none" strike="noStrike" cap="none" normalizeH="0" baseline="0" dirty="0" err="1">
                <a:ln>
                  <a:noFill/>
                </a:ln>
                <a:solidFill>
                  <a:srgbClr val="000000"/>
                </a:solidFill>
                <a:effectLst/>
                <a:latin typeface="+mn-ea"/>
                <a:cs typeface="Courier New" panose="02070309020205020404" pitchFamily="49" charset="0"/>
              </a:rPr>
              <a:t>is</a:t>
            </a:r>
            <a:r>
              <a:rPr kumimoji="0" lang="ko-KR" altLang="ko-KR" sz="4000" b="0" i="0" u="none" strike="noStrike" cap="none" normalizeH="0" baseline="0" dirty="0">
                <a:ln>
                  <a:noFill/>
                </a:ln>
                <a:solidFill>
                  <a:srgbClr val="000000"/>
                </a:solidFill>
                <a:effectLst/>
                <a:latin typeface="+mn-ea"/>
                <a:cs typeface="Courier New" panose="02070309020205020404" pitchFamily="49" charset="0"/>
              </a:rPr>
              <a:t> </a:t>
            </a:r>
            <a:r>
              <a:rPr kumimoji="0" lang="ko-KR" altLang="ko-KR" sz="4000" b="0" i="0" u="none" strike="noStrike" cap="none" normalizeH="0" baseline="0" dirty="0" err="1">
                <a:ln>
                  <a:noFill/>
                </a:ln>
                <a:solidFill>
                  <a:srgbClr val="000000"/>
                </a:solidFill>
                <a:effectLst/>
                <a:latin typeface="+mn-ea"/>
                <a:cs typeface="Courier New" panose="02070309020205020404" pitchFamily="49" charset="0"/>
              </a:rPr>
              <a:t>young</a:t>
            </a:r>
            <a:r>
              <a:rPr kumimoji="0" lang="ko-KR" altLang="ko-KR" sz="4000" b="0" i="0" u="none" strike="noStrike" cap="none" normalizeH="0" baseline="0" dirty="0">
                <a:ln>
                  <a:noFill/>
                </a:ln>
                <a:solidFill>
                  <a:srgbClr val="000000"/>
                </a:solidFill>
                <a:effectLst/>
                <a:latin typeface="+mn-ea"/>
                <a:cs typeface="Courier New" panose="02070309020205020404" pitchFamily="49" charset="0"/>
              </a:rPr>
              <a:t> and </a:t>
            </a:r>
            <a:r>
              <a:rPr kumimoji="0" lang="ko-KR" altLang="ko-KR" sz="4000" b="0" i="0" u="none" strike="noStrike" cap="none" normalizeH="0" baseline="0" dirty="0" err="1">
                <a:ln>
                  <a:noFill/>
                </a:ln>
                <a:solidFill>
                  <a:srgbClr val="000000"/>
                </a:solidFill>
                <a:effectLst/>
                <a:latin typeface="+mn-ea"/>
                <a:cs typeface="Courier New" panose="02070309020205020404" pitchFamily="49" charset="0"/>
              </a:rPr>
              <a:t>has</a:t>
            </a:r>
            <a:r>
              <a:rPr kumimoji="0" lang="ko-KR" altLang="ko-KR" sz="4000" b="0" i="0" u="none" strike="noStrike" cap="none" normalizeH="0" baseline="0" dirty="0">
                <a:ln>
                  <a:noFill/>
                </a:ln>
                <a:solidFill>
                  <a:srgbClr val="000000"/>
                </a:solidFill>
                <a:effectLst/>
                <a:latin typeface="+mn-ea"/>
                <a:cs typeface="Courier New" panose="02070309020205020404" pitchFamily="49" charset="0"/>
              </a:rPr>
              <a:t> </a:t>
            </a:r>
            <a:r>
              <a:rPr kumimoji="0" lang="ko-KR" altLang="ko-KR" sz="4000" b="0" i="0" u="none" strike="noStrike" cap="none" normalizeH="0" baseline="0" dirty="0" err="1">
                <a:ln>
                  <a:noFill/>
                </a:ln>
                <a:solidFill>
                  <a:srgbClr val="000000"/>
                </a:solidFill>
                <a:effectLst/>
                <a:latin typeface="+mn-ea"/>
                <a:cs typeface="Courier New" panose="02070309020205020404" pitchFamily="49" charset="0"/>
              </a:rPr>
              <a:t>blond</a:t>
            </a:r>
            <a:r>
              <a:rPr kumimoji="0" lang="ko-KR" altLang="ko-KR" sz="4000" b="0" i="0" u="none" strike="noStrike" cap="none" normalizeH="0" baseline="0" dirty="0">
                <a:ln>
                  <a:noFill/>
                </a:ln>
                <a:solidFill>
                  <a:srgbClr val="000000"/>
                </a:solidFill>
                <a:effectLst/>
                <a:latin typeface="+mn-ea"/>
                <a:cs typeface="Courier New" panose="02070309020205020404" pitchFamily="49" charset="0"/>
              </a:rPr>
              <a:t> </a:t>
            </a:r>
            <a:r>
              <a:rPr kumimoji="0" lang="ko-KR" altLang="ko-KR" sz="4000" b="0" i="0" u="none" strike="noStrike" cap="none" normalizeH="0" baseline="0" dirty="0" err="1">
                <a:ln>
                  <a:noFill/>
                </a:ln>
                <a:solidFill>
                  <a:srgbClr val="000000"/>
                </a:solidFill>
                <a:effectLst/>
                <a:latin typeface="+mn-ea"/>
                <a:cs typeface="Courier New" panose="02070309020205020404" pitchFamily="49" charset="0"/>
              </a:rPr>
              <a:t>hair</a:t>
            </a:r>
            <a:r>
              <a:rPr kumimoji="0" lang="ko-KR" altLang="ko-KR" sz="4000" b="0" i="0" u="none" strike="noStrike" cap="none" normalizeH="0" baseline="0" dirty="0">
                <a:ln>
                  <a:noFill/>
                </a:ln>
                <a:solidFill>
                  <a:srgbClr val="000000"/>
                </a:solidFill>
                <a:effectLst/>
                <a:latin typeface="+mn-ea"/>
                <a:cs typeface="Courier New" panose="02070309020205020404" pitchFamily="49" charset="0"/>
              </a:rPr>
              <a:t>, and </a:t>
            </a:r>
            <a:r>
              <a:rPr kumimoji="0" lang="ko-KR" altLang="ko-KR" sz="4000" b="0" i="0" u="none" strike="noStrike" cap="none" normalizeH="0" baseline="0" dirty="0" err="1">
                <a:ln>
                  <a:noFill/>
                </a:ln>
                <a:solidFill>
                  <a:srgbClr val="000000"/>
                </a:solidFill>
                <a:effectLst/>
                <a:latin typeface="+mn-ea"/>
                <a:cs typeface="Courier New" panose="02070309020205020404" pitchFamily="49" charset="0"/>
              </a:rPr>
              <a:t>arched</a:t>
            </a:r>
            <a:r>
              <a:rPr kumimoji="0" lang="ko-KR" altLang="ko-KR" sz="4000" b="0" i="0" u="none" strike="noStrike" cap="none" normalizeH="0" baseline="0" dirty="0">
                <a:ln>
                  <a:noFill/>
                </a:ln>
                <a:solidFill>
                  <a:srgbClr val="000000"/>
                </a:solidFill>
                <a:effectLst/>
                <a:latin typeface="+mn-ea"/>
                <a:cs typeface="Courier New" panose="02070309020205020404" pitchFamily="49" charset="0"/>
              </a:rPr>
              <a:t> </a:t>
            </a:r>
            <a:r>
              <a:rPr kumimoji="0" lang="ko-KR" altLang="ko-KR" sz="4000" b="0" i="0" u="none" strike="noStrike" cap="none" normalizeH="0" baseline="0" dirty="0" err="1">
                <a:ln>
                  <a:noFill/>
                </a:ln>
                <a:solidFill>
                  <a:srgbClr val="000000"/>
                </a:solidFill>
                <a:effectLst/>
                <a:latin typeface="+mn-ea"/>
                <a:cs typeface="Courier New" panose="02070309020205020404" pitchFamily="49" charset="0"/>
              </a:rPr>
              <a:t>eyebrows</a:t>
            </a:r>
            <a:r>
              <a:rPr kumimoji="0" lang="ko-KR" altLang="ko-KR" sz="4000" b="0" i="0" u="none" strike="noStrike" cap="none" normalizeH="0" baseline="0" dirty="0">
                <a:ln>
                  <a:noFill/>
                </a:ln>
                <a:solidFill>
                  <a:srgbClr val="000000"/>
                </a:solidFill>
                <a:effectLst/>
                <a:latin typeface="+mn-ea"/>
                <a:cs typeface="Courier New" panose="02070309020205020404" pitchFamily="49" charset="0"/>
              </a:rPr>
              <a:t>.</a:t>
            </a:r>
            <a:r>
              <a:rPr kumimoji="0" lang="ko-KR" altLang="ko-KR" sz="4000" b="0" i="0" u="none" strike="noStrike" cap="none" normalizeH="0" baseline="0" dirty="0">
                <a:ln>
                  <a:noFill/>
                </a:ln>
                <a:solidFill>
                  <a:schemeClr val="tx1"/>
                </a:solidFill>
                <a:effectLst/>
                <a:latin typeface="+mn-ea"/>
              </a:rPr>
              <a:t> </a:t>
            </a:r>
          </a:p>
        </p:txBody>
      </p:sp>
      <p:pic>
        <p:nvPicPr>
          <p:cNvPr id="65" name="그림 64" descr="인간의 얼굴, 사람, 미소, 이마이(가) 표시된 사진&#10;&#10;자동 생성된 설명">
            <a:extLst>
              <a:ext uri="{FF2B5EF4-FFF2-40B4-BE49-F238E27FC236}">
                <a16:creationId xmlns:a16="http://schemas.microsoft.com/office/drawing/2014/main" id="{0BAFC575-C10B-591C-B5D7-4EBA8C9A2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553" y="6080263"/>
            <a:ext cx="2438400" cy="2438400"/>
          </a:xfrm>
          <a:prstGeom prst="rect">
            <a:avLst/>
          </a:prstGeom>
        </p:spPr>
      </p:pic>
      <p:pic>
        <p:nvPicPr>
          <p:cNvPr id="49" name="그림 48" descr="인간의 얼굴, 사람, 입술, 눈썹이(가) 표시된 사진&#10;&#10;자동 생성된 설명">
            <a:extLst>
              <a:ext uri="{FF2B5EF4-FFF2-40B4-BE49-F238E27FC236}">
                <a16:creationId xmlns:a16="http://schemas.microsoft.com/office/drawing/2014/main" id="{55140DED-FC83-6F97-71BF-C9D332AF5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445" y="8494300"/>
            <a:ext cx="2438400" cy="2438400"/>
          </a:xfrm>
          <a:prstGeom prst="rect">
            <a:avLst/>
          </a:prstGeom>
        </p:spPr>
      </p:pic>
      <p:pic>
        <p:nvPicPr>
          <p:cNvPr id="51" name="그림 50" descr="인간의 얼굴, 립스틱, 사람, 속눈썹이(가) 표시된 사진&#10;&#10;자동 생성된 설명">
            <a:extLst>
              <a:ext uri="{FF2B5EF4-FFF2-40B4-BE49-F238E27FC236}">
                <a16:creationId xmlns:a16="http://schemas.microsoft.com/office/drawing/2014/main" id="{44F9A949-4734-4163-3696-F274D5115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8204" y="8474607"/>
            <a:ext cx="2438400" cy="2438400"/>
          </a:xfrm>
          <a:prstGeom prst="rect">
            <a:avLst/>
          </a:prstGeom>
        </p:spPr>
      </p:pic>
      <p:pic>
        <p:nvPicPr>
          <p:cNvPr id="53" name="그림 52" descr="인간의 얼굴, 사람, 미소, 눈썹이(가) 표시된 사진&#10;&#10;자동 생성된 설명">
            <a:extLst>
              <a:ext uri="{FF2B5EF4-FFF2-40B4-BE49-F238E27FC236}">
                <a16:creationId xmlns:a16="http://schemas.microsoft.com/office/drawing/2014/main" id="{D4E77F20-629D-F285-4D16-53C9E7A736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1596" y="8483222"/>
            <a:ext cx="2438400" cy="2438400"/>
          </a:xfrm>
          <a:prstGeom prst="rect">
            <a:avLst/>
          </a:prstGeom>
        </p:spPr>
      </p:pic>
      <p:pic>
        <p:nvPicPr>
          <p:cNvPr id="55" name="그림 54" descr="인간의 얼굴, 사람, 입술, 피부이(가) 표시된 사진&#10;&#10;자동 생성된 설명">
            <a:extLst>
              <a:ext uri="{FF2B5EF4-FFF2-40B4-BE49-F238E27FC236}">
                <a16:creationId xmlns:a16="http://schemas.microsoft.com/office/drawing/2014/main" id="{2B1F7257-1ABF-812F-AF8C-9557B09FC9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3859" y="8488800"/>
            <a:ext cx="2438400" cy="2438400"/>
          </a:xfrm>
          <a:prstGeom prst="rect">
            <a:avLst/>
          </a:prstGeom>
        </p:spPr>
      </p:pic>
      <p:pic>
        <p:nvPicPr>
          <p:cNvPr id="57" name="그림 56" descr="인간의 얼굴, 미소, 사람, 눈썹이(가) 표시된 사진&#10;&#10;자동 생성된 설명">
            <a:extLst>
              <a:ext uri="{FF2B5EF4-FFF2-40B4-BE49-F238E27FC236}">
                <a16:creationId xmlns:a16="http://schemas.microsoft.com/office/drawing/2014/main" id="{8850D910-3223-73A8-E8FE-FC57FB1FDF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40847" y="6069600"/>
            <a:ext cx="2438400" cy="2438400"/>
          </a:xfrm>
          <a:prstGeom prst="rect">
            <a:avLst/>
          </a:prstGeom>
        </p:spPr>
      </p:pic>
      <p:pic>
        <p:nvPicPr>
          <p:cNvPr id="59" name="그림 58" descr="인간의 얼굴, 사람, 눈썹, 입술이(가) 표시된 사진&#10;&#10;자동 생성된 설명">
            <a:extLst>
              <a:ext uri="{FF2B5EF4-FFF2-40B4-BE49-F238E27FC236}">
                <a16:creationId xmlns:a16="http://schemas.microsoft.com/office/drawing/2014/main" id="{1A0EF656-730C-CFEB-C071-17AEFDF611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61299" y="6088800"/>
            <a:ext cx="2438400" cy="2438400"/>
          </a:xfrm>
          <a:prstGeom prst="rect">
            <a:avLst/>
          </a:prstGeom>
        </p:spPr>
      </p:pic>
      <p:pic>
        <p:nvPicPr>
          <p:cNvPr id="61" name="그림 60" descr="인간의 얼굴, 사람, 미소, 눈썹이(가) 표시된 사진&#10;&#10;자동 생성된 설명">
            <a:extLst>
              <a:ext uri="{FF2B5EF4-FFF2-40B4-BE49-F238E27FC236}">
                <a16:creationId xmlns:a16="http://schemas.microsoft.com/office/drawing/2014/main" id="{4A91C25A-E5FD-BA41-1C47-DA043F987B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2092" y="8494300"/>
            <a:ext cx="2438400" cy="2438400"/>
          </a:xfrm>
          <a:prstGeom prst="rect">
            <a:avLst/>
          </a:prstGeom>
        </p:spPr>
      </p:pic>
      <p:pic>
        <p:nvPicPr>
          <p:cNvPr id="63" name="그림 62" descr="인간의 얼굴, 사람, 안경, 미소이(가) 표시된 사진&#10;&#10;자동 생성된 설명">
            <a:extLst>
              <a:ext uri="{FF2B5EF4-FFF2-40B4-BE49-F238E27FC236}">
                <a16:creationId xmlns:a16="http://schemas.microsoft.com/office/drawing/2014/main" id="{29EA4863-BDB8-3E93-F488-AC42BA0A9E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03171" y="6071735"/>
            <a:ext cx="2438400" cy="2438400"/>
          </a:xfrm>
          <a:prstGeom prst="rect">
            <a:avLst/>
          </a:prstGeom>
        </p:spPr>
      </p:pic>
      <p:pic>
        <p:nvPicPr>
          <p:cNvPr id="67" name="그림 66" descr="인간의 얼굴, 인물사진, 눈썹, 입술이(가) 표시된 사진&#10;&#10;자동 생성된 설명">
            <a:extLst>
              <a:ext uri="{FF2B5EF4-FFF2-40B4-BE49-F238E27FC236}">
                <a16:creationId xmlns:a16="http://schemas.microsoft.com/office/drawing/2014/main" id="{EB364913-5694-D031-9C31-E5AE0EDD4D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4136" y="6088878"/>
            <a:ext cx="2438400" cy="2438400"/>
          </a:xfrm>
          <a:prstGeom prst="rect">
            <a:avLst/>
          </a:prstGeom>
        </p:spPr>
      </p:pic>
      <p:pic>
        <p:nvPicPr>
          <p:cNvPr id="69" name="그림 68" descr="인간의 얼굴, 피부, 숙녀, 속눈썹이(가) 표시된 사진&#10;&#10;자동 생성된 설명">
            <a:extLst>
              <a:ext uri="{FF2B5EF4-FFF2-40B4-BE49-F238E27FC236}">
                <a16:creationId xmlns:a16="http://schemas.microsoft.com/office/drawing/2014/main" id="{99C411AE-0929-5CD3-C545-9ADDE7F399A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0625" y="6083300"/>
            <a:ext cx="2438400" cy="2438400"/>
          </a:xfrm>
          <a:prstGeom prst="rect">
            <a:avLst/>
          </a:prstGeom>
        </p:spPr>
      </p:pic>
      <p:pic>
        <p:nvPicPr>
          <p:cNvPr id="71" name="그림 70" descr="인간의 얼굴, 립스틱, 속눈썹, 눈썹이(가) 표시된 사진&#10;&#10;자동 생성된 설명">
            <a:extLst>
              <a:ext uri="{FF2B5EF4-FFF2-40B4-BE49-F238E27FC236}">
                <a16:creationId xmlns:a16="http://schemas.microsoft.com/office/drawing/2014/main" id="{1AB2B3AA-0252-87F5-BF3F-F849B6B20F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97098" y="6088800"/>
            <a:ext cx="2438400" cy="2438400"/>
          </a:xfrm>
          <a:prstGeom prst="rect">
            <a:avLst/>
          </a:prstGeom>
        </p:spPr>
      </p:pic>
      <p:pic>
        <p:nvPicPr>
          <p:cNvPr id="73" name="그림 72" descr="인간의 얼굴, 사람, 눈썹, 속눈썹이(가) 표시된 사진&#10;&#10;자동 생성된 설명">
            <a:extLst>
              <a:ext uri="{FF2B5EF4-FFF2-40B4-BE49-F238E27FC236}">
                <a16:creationId xmlns:a16="http://schemas.microsoft.com/office/drawing/2014/main" id="{DAD72EBD-2720-9047-6861-9E1D62C382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49445" y="6069600"/>
            <a:ext cx="2438400" cy="2438400"/>
          </a:xfrm>
          <a:prstGeom prst="rect">
            <a:avLst/>
          </a:prstGeom>
        </p:spPr>
      </p:pic>
      <p:pic>
        <p:nvPicPr>
          <p:cNvPr id="75" name="그림 74" descr="인간의 얼굴, 사람, 긴 머리, 입술이(가) 표시된 사진&#10;&#10;자동 생성된 설명">
            <a:extLst>
              <a:ext uri="{FF2B5EF4-FFF2-40B4-BE49-F238E27FC236}">
                <a16:creationId xmlns:a16="http://schemas.microsoft.com/office/drawing/2014/main" id="{76918B1C-2F08-5F86-81D1-8565489BA4C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760324" y="3644900"/>
            <a:ext cx="2438400" cy="2438400"/>
          </a:xfrm>
          <a:prstGeom prst="rect">
            <a:avLst/>
          </a:prstGeom>
        </p:spPr>
      </p:pic>
      <p:pic>
        <p:nvPicPr>
          <p:cNvPr id="77" name="그림 76" descr="인간의 얼굴, 미소, 사람, 숙녀이(가) 표시된 사진&#10;&#10;자동 생성된 설명">
            <a:extLst>
              <a:ext uri="{FF2B5EF4-FFF2-40B4-BE49-F238E27FC236}">
                <a16:creationId xmlns:a16="http://schemas.microsoft.com/office/drawing/2014/main" id="{E217FB42-E754-E966-781E-F2B82577935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309225" y="3644900"/>
            <a:ext cx="2438400" cy="2438400"/>
          </a:xfrm>
          <a:prstGeom prst="rect">
            <a:avLst/>
          </a:prstGeom>
        </p:spPr>
      </p:pic>
      <p:pic>
        <p:nvPicPr>
          <p:cNvPr id="79" name="그림 78" descr="인간의 얼굴, 입술, 사람, 긴 머리이(가) 표시된 사진&#10;&#10;자동 생성된 설명">
            <a:extLst>
              <a:ext uri="{FF2B5EF4-FFF2-40B4-BE49-F238E27FC236}">
                <a16:creationId xmlns:a16="http://schemas.microsoft.com/office/drawing/2014/main" id="{969EBB52-B424-8636-E83D-A0294A4432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896779" y="3644900"/>
            <a:ext cx="2438400" cy="2438400"/>
          </a:xfrm>
          <a:prstGeom prst="rect">
            <a:avLst/>
          </a:prstGeom>
        </p:spPr>
      </p:pic>
      <p:pic>
        <p:nvPicPr>
          <p:cNvPr id="81" name="그림 80" descr="인간의 얼굴, 사람, 눈썹, 이마이(가) 표시된 사진&#10;&#10;자동 생성된 설명">
            <a:extLst>
              <a:ext uri="{FF2B5EF4-FFF2-40B4-BE49-F238E27FC236}">
                <a16:creationId xmlns:a16="http://schemas.microsoft.com/office/drawing/2014/main" id="{EABA069F-EDA0-615A-5D75-C714C49BDED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455553" y="3659461"/>
            <a:ext cx="2438400" cy="2438400"/>
          </a:xfrm>
          <a:prstGeom prst="rect">
            <a:avLst/>
          </a:prstGeom>
        </p:spPr>
      </p:pic>
      <p:pic>
        <p:nvPicPr>
          <p:cNvPr id="83" name="그림 82" descr="인간의 얼굴, 사람, 입술, 미소이(가) 표시된 사진&#10;&#10;자동 생성된 설명">
            <a:extLst>
              <a:ext uri="{FF2B5EF4-FFF2-40B4-BE49-F238E27FC236}">
                <a16:creationId xmlns:a16="http://schemas.microsoft.com/office/drawing/2014/main" id="{AEC89F04-9EC4-B0BC-BB6A-73B638328BC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032259" y="3644900"/>
            <a:ext cx="2438400" cy="2438400"/>
          </a:xfrm>
          <a:prstGeom prst="rect">
            <a:avLst/>
          </a:prstGeom>
        </p:spPr>
      </p:pic>
      <p:pic>
        <p:nvPicPr>
          <p:cNvPr id="85" name="그림 84" descr="인간의 얼굴, 눈썹, 사람, 속눈썹이(가) 표시된 사진&#10;&#10;자동 생성된 설명">
            <a:extLst>
              <a:ext uri="{FF2B5EF4-FFF2-40B4-BE49-F238E27FC236}">
                <a16:creationId xmlns:a16="http://schemas.microsoft.com/office/drawing/2014/main" id="{75EA8162-1C65-8C7F-F4E7-7D33E71C110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93859" y="3644900"/>
            <a:ext cx="2438400" cy="2438400"/>
          </a:xfrm>
          <a:prstGeom prst="rect">
            <a:avLst/>
          </a:prstGeom>
        </p:spPr>
      </p:pic>
      <p:pic>
        <p:nvPicPr>
          <p:cNvPr id="87" name="그림 86" descr="인간의 얼굴, 사람, 눈썹, 숙녀이(가) 표시된 사진&#10;&#10;자동 생성된 설명">
            <a:extLst>
              <a:ext uri="{FF2B5EF4-FFF2-40B4-BE49-F238E27FC236}">
                <a16:creationId xmlns:a16="http://schemas.microsoft.com/office/drawing/2014/main" id="{C4E2EBD9-2FE5-DA28-7C26-06D31989F25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168350" y="3644900"/>
            <a:ext cx="2438400" cy="2438400"/>
          </a:xfrm>
          <a:prstGeom prst="rect">
            <a:avLst/>
          </a:prstGeom>
        </p:spPr>
      </p:pic>
      <p:pic>
        <p:nvPicPr>
          <p:cNvPr id="89" name="그림 88" descr="인간의 얼굴, 사람, 눈썹, 인물사진이(가) 표시된 사진&#10;&#10;자동 생성된 설명">
            <a:extLst>
              <a:ext uri="{FF2B5EF4-FFF2-40B4-BE49-F238E27FC236}">
                <a16:creationId xmlns:a16="http://schemas.microsoft.com/office/drawing/2014/main" id="{602C5A80-0ED9-7B3B-C294-F4D0170125A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51154" y="3644900"/>
            <a:ext cx="2438400" cy="2438400"/>
          </a:xfrm>
          <a:prstGeom prst="rect">
            <a:avLst/>
          </a:prstGeom>
        </p:spPr>
      </p:pic>
      <p:sp>
        <p:nvSpPr>
          <p:cNvPr id="90" name="Rectangle 1">
            <a:extLst>
              <a:ext uri="{FF2B5EF4-FFF2-40B4-BE49-F238E27FC236}">
                <a16:creationId xmlns:a16="http://schemas.microsoft.com/office/drawing/2014/main" id="{8300BAFE-278D-A4E1-DCAA-B204A60DFC3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585632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7274272-1FFD-4C70-8D80-ADA4ABB2C864}"/>
              </a:ext>
            </a:extLst>
          </p:cNvPr>
          <p:cNvSpPr>
            <a:spLocks noGrp="1"/>
          </p:cNvSpPr>
          <p:nvPr>
            <p:ph type="body" idx="1"/>
          </p:nvPr>
        </p:nvSpPr>
        <p:spPr/>
        <p:txBody>
          <a:bodyPr/>
          <a:lstStyle/>
          <a:p>
            <a:endParaRPr lang="ko-KR" altLang="en-US" dirty="0"/>
          </a:p>
        </p:txBody>
      </p:sp>
      <p:sp>
        <p:nvSpPr>
          <p:cNvPr id="4" name="텍스트 개체 틀 2">
            <a:extLst>
              <a:ext uri="{FF2B5EF4-FFF2-40B4-BE49-F238E27FC236}">
                <a16:creationId xmlns:a16="http://schemas.microsoft.com/office/drawing/2014/main" id="{102FB618-2BF0-CBA1-C7AE-DB4EEFA25DB7}"/>
              </a:ext>
            </a:extLst>
          </p:cNvPr>
          <p:cNvSpPr txBox="1">
            <a:spLocks/>
          </p:cNvSpPr>
          <p:nvPr/>
        </p:nvSpPr>
        <p:spPr>
          <a:xfrm>
            <a:off x="1749445" y="653506"/>
            <a:ext cx="20815300" cy="2285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9pPr>
          </a:lstStyle>
          <a:p>
            <a:pPr marL="0" indent="0" hangingPunct="1">
              <a:buFontTx/>
              <a:buNone/>
            </a:pPr>
            <a:r>
              <a:rPr lang="en-US" altLang="ko-KR" sz="4000" dirty="0">
                <a:latin typeface="+mn-ea"/>
              </a:rPr>
              <a:t>- Without contrastive loss -&gt; epoch 11</a:t>
            </a:r>
          </a:p>
          <a:p>
            <a:pPr marL="0" indent="0" hangingPunct="1">
              <a:buFontTx/>
              <a:buNone/>
            </a:pPr>
            <a:r>
              <a:rPr lang="en-US" altLang="ko-KR" sz="4000" dirty="0">
                <a:latin typeface="+mn-ea"/>
              </a:rPr>
              <a:t>- prompt</a:t>
            </a:r>
            <a:r>
              <a:rPr lang="ko-KR" altLang="en-US" sz="4000" dirty="0">
                <a:latin typeface="+mn-ea"/>
              </a:rPr>
              <a:t> </a:t>
            </a:r>
            <a:r>
              <a:rPr lang="en-US" altLang="ko-KR" sz="4000" dirty="0">
                <a:latin typeface="+mn-ea"/>
              </a:rPr>
              <a:t>: </a:t>
            </a:r>
            <a:r>
              <a:rPr lang="ko-KR" altLang="ko-KR" sz="4000" dirty="0">
                <a:solidFill>
                  <a:srgbClr val="000000"/>
                </a:solidFill>
                <a:latin typeface="+mn-ea"/>
                <a:cs typeface="Courier New" panose="02070309020205020404" pitchFamily="49" charset="0"/>
              </a:rPr>
              <a:t>The </a:t>
            </a:r>
            <a:r>
              <a:rPr lang="ko-KR" altLang="ko-KR" sz="4000" dirty="0" err="1">
                <a:solidFill>
                  <a:srgbClr val="000000"/>
                </a:solidFill>
                <a:latin typeface="+mn-ea"/>
                <a:cs typeface="Courier New" panose="02070309020205020404" pitchFamily="49" charset="0"/>
              </a:rPr>
              <a:t>woman</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is</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young</a:t>
            </a:r>
            <a:r>
              <a:rPr lang="ko-KR" altLang="ko-KR" sz="4000" dirty="0">
                <a:solidFill>
                  <a:srgbClr val="000000"/>
                </a:solidFill>
                <a:latin typeface="+mn-ea"/>
                <a:cs typeface="Courier New" panose="02070309020205020404" pitchFamily="49" charset="0"/>
              </a:rPr>
              <a:t> and </a:t>
            </a:r>
            <a:r>
              <a:rPr lang="ko-KR" altLang="ko-KR" sz="4000" dirty="0" err="1">
                <a:solidFill>
                  <a:srgbClr val="000000"/>
                </a:solidFill>
                <a:latin typeface="+mn-ea"/>
                <a:cs typeface="Courier New" panose="02070309020205020404" pitchFamily="49" charset="0"/>
              </a:rPr>
              <a:t>has</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blond</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hair</a:t>
            </a:r>
            <a:r>
              <a:rPr lang="ko-KR" altLang="ko-KR" sz="4000" dirty="0">
                <a:solidFill>
                  <a:srgbClr val="000000"/>
                </a:solidFill>
                <a:latin typeface="+mn-ea"/>
                <a:cs typeface="Courier New" panose="02070309020205020404" pitchFamily="49" charset="0"/>
              </a:rPr>
              <a:t>, and </a:t>
            </a:r>
            <a:r>
              <a:rPr lang="ko-KR" altLang="ko-KR" sz="4000" dirty="0" err="1">
                <a:solidFill>
                  <a:srgbClr val="000000"/>
                </a:solidFill>
                <a:latin typeface="+mn-ea"/>
                <a:cs typeface="Courier New" panose="02070309020205020404" pitchFamily="49" charset="0"/>
              </a:rPr>
              <a:t>arched</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eyebrows</a:t>
            </a:r>
            <a:r>
              <a:rPr lang="ko-KR" altLang="ko-KR" sz="4000" dirty="0">
                <a:solidFill>
                  <a:srgbClr val="000000"/>
                </a:solidFill>
                <a:latin typeface="+mn-ea"/>
                <a:cs typeface="Courier New" panose="02070309020205020404" pitchFamily="49" charset="0"/>
              </a:rPr>
              <a:t>.</a:t>
            </a:r>
            <a:r>
              <a:rPr lang="ko-KR" altLang="ko-KR" sz="4000" dirty="0">
                <a:solidFill>
                  <a:schemeClr val="tx1"/>
                </a:solidFill>
                <a:latin typeface="+mn-ea"/>
              </a:rPr>
              <a:t> </a:t>
            </a:r>
          </a:p>
        </p:txBody>
      </p:sp>
      <p:grpSp>
        <p:nvGrpSpPr>
          <p:cNvPr id="45" name="그룹 44">
            <a:extLst>
              <a:ext uri="{FF2B5EF4-FFF2-40B4-BE49-F238E27FC236}">
                <a16:creationId xmlns:a16="http://schemas.microsoft.com/office/drawing/2014/main" id="{43482E8C-782A-14DD-69B4-24596B14CAA4}"/>
              </a:ext>
            </a:extLst>
          </p:cNvPr>
          <p:cNvGrpSpPr>
            <a:grpSpLocks noChangeAspect="1"/>
          </p:cNvGrpSpPr>
          <p:nvPr/>
        </p:nvGrpSpPr>
        <p:grpSpPr>
          <a:xfrm>
            <a:off x="1818333" y="3644899"/>
            <a:ext cx="18005267" cy="7249523"/>
            <a:chOff x="1818334" y="3644900"/>
            <a:chExt cx="12172714" cy="4901142"/>
          </a:xfrm>
        </p:grpSpPr>
        <p:pic>
          <p:nvPicPr>
            <p:cNvPr id="26" name="그림 25" descr="미소, 인간의 얼굴, 사람, 눈썹이(가) 표시된 사진&#10;&#10;자동 생성된 설명">
              <a:extLst>
                <a:ext uri="{FF2B5EF4-FFF2-40B4-BE49-F238E27FC236}">
                  <a16:creationId xmlns:a16="http://schemas.microsoft.com/office/drawing/2014/main" id="{B702D95B-744B-2E13-4AA9-6D4DB468B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8294" y="6095471"/>
              <a:ext cx="2438400" cy="2438400"/>
            </a:xfrm>
            <a:prstGeom prst="rect">
              <a:avLst/>
            </a:prstGeom>
          </p:spPr>
        </p:pic>
        <p:pic>
          <p:nvPicPr>
            <p:cNvPr id="28" name="그림 27" descr="미소, 인간의 얼굴, 사람, 의류이(가) 표시된 사진&#10;&#10;자동 생성된 설명">
              <a:extLst>
                <a:ext uri="{FF2B5EF4-FFF2-40B4-BE49-F238E27FC236}">
                  <a16:creationId xmlns:a16="http://schemas.microsoft.com/office/drawing/2014/main" id="{CD778F28-5D55-DE87-1E1C-4665D7B13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537" y="6083300"/>
              <a:ext cx="2438400" cy="2438400"/>
            </a:xfrm>
            <a:prstGeom prst="rect">
              <a:avLst/>
            </a:prstGeom>
          </p:spPr>
        </p:pic>
        <p:pic>
          <p:nvPicPr>
            <p:cNvPr id="30" name="그림 29" descr="인간의 얼굴, 인물사진, 이마, 턱이(가) 표시된 사진&#10;&#10;자동 생성된 설명">
              <a:extLst>
                <a:ext uri="{FF2B5EF4-FFF2-40B4-BE49-F238E27FC236}">
                  <a16:creationId xmlns:a16="http://schemas.microsoft.com/office/drawing/2014/main" id="{CA22D3EE-1915-E2F6-565B-02590CEBB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491" y="6083300"/>
              <a:ext cx="2438400" cy="2438400"/>
            </a:xfrm>
            <a:prstGeom prst="rect">
              <a:avLst/>
            </a:prstGeom>
          </p:spPr>
        </p:pic>
        <p:pic>
          <p:nvPicPr>
            <p:cNvPr id="32" name="그림 31" descr="미소, 인간의 얼굴, 사람, 입술이(가) 표시된 사진&#10;&#10;자동 생성된 설명">
              <a:extLst>
                <a:ext uri="{FF2B5EF4-FFF2-40B4-BE49-F238E27FC236}">
                  <a16:creationId xmlns:a16="http://schemas.microsoft.com/office/drawing/2014/main" id="{68AA0AEC-07E9-1ACC-E6E0-E9B5F8A1D9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2380" y="6107642"/>
              <a:ext cx="2438400" cy="2438400"/>
            </a:xfrm>
            <a:prstGeom prst="rect">
              <a:avLst/>
            </a:prstGeom>
          </p:spPr>
        </p:pic>
        <p:pic>
          <p:nvPicPr>
            <p:cNvPr id="34" name="그림 33" descr="인간의 얼굴, 사람, 눈썹, 이마이(가) 표시된 사진&#10;&#10;자동 생성된 설명">
              <a:extLst>
                <a:ext uri="{FF2B5EF4-FFF2-40B4-BE49-F238E27FC236}">
                  <a16:creationId xmlns:a16="http://schemas.microsoft.com/office/drawing/2014/main" id="{A88B48C4-D4C4-8B4D-2703-4046C25B68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8334" y="6095471"/>
              <a:ext cx="2438400" cy="2438400"/>
            </a:xfrm>
            <a:prstGeom prst="rect">
              <a:avLst/>
            </a:prstGeom>
          </p:spPr>
        </p:pic>
        <p:pic>
          <p:nvPicPr>
            <p:cNvPr id="36" name="그림 35" descr="인간의 얼굴, 사람, 눈썹, 인물사진이(가) 표시된 사진&#10;&#10;자동 생성된 설명">
              <a:extLst>
                <a:ext uri="{FF2B5EF4-FFF2-40B4-BE49-F238E27FC236}">
                  <a16:creationId xmlns:a16="http://schemas.microsoft.com/office/drawing/2014/main" id="{FDB53CA4-79BD-7569-C9B8-F6E744A4D7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52648" y="3673511"/>
              <a:ext cx="2438400" cy="2438400"/>
            </a:xfrm>
            <a:prstGeom prst="rect">
              <a:avLst/>
            </a:prstGeom>
          </p:spPr>
        </p:pic>
        <p:pic>
          <p:nvPicPr>
            <p:cNvPr id="38" name="그림 37" descr="인간의 얼굴, 사람, 숙녀, 눈썹이(가) 표시된 사진&#10;&#10;자동 생성된 설명">
              <a:extLst>
                <a:ext uri="{FF2B5EF4-FFF2-40B4-BE49-F238E27FC236}">
                  <a16:creationId xmlns:a16="http://schemas.microsoft.com/office/drawing/2014/main" id="{4C326CB0-7C10-9FB4-A5FD-86D6821DEF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3534" y="3644900"/>
              <a:ext cx="2438400" cy="2438400"/>
            </a:xfrm>
            <a:prstGeom prst="rect">
              <a:avLst/>
            </a:prstGeom>
          </p:spPr>
        </p:pic>
        <p:pic>
          <p:nvPicPr>
            <p:cNvPr id="40" name="그림 39" descr="인간의 얼굴, 미소, 사람, 이마이(가) 표시된 사진&#10;&#10;자동 생성된 설명">
              <a:extLst>
                <a:ext uri="{FF2B5EF4-FFF2-40B4-BE49-F238E27FC236}">
                  <a16:creationId xmlns:a16="http://schemas.microsoft.com/office/drawing/2014/main" id="{57E18686-B213-AFF5-0A6A-7F1013B3D1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5134" y="3644900"/>
              <a:ext cx="2438400" cy="2438400"/>
            </a:xfrm>
            <a:prstGeom prst="rect">
              <a:avLst/>
            </a:prstGeom>
          </p:spPr>
        </p:pic>
        <p:pic>
          <p:nvPicPr>
            <p:cNvPr id="42" name="그림 41" descr="인간의 얼굴, 눈썹, 속눈썹, 사람이(가) 표시된 사진&#10;&#10;자동 생성된 설명">
              <a:extLst>
                <a:ext uri="{FF2B5EF4-FFF2-40B4-BE49-F238E27FC236}">
                  <a16:creationId xmlns:a16="http://schemas.microsoft.com/office/drawing/2014/main" id="{60A437DA-4542-0B2F-069C-F259EDBC9F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56734" y="3644900"/>
              <a:ext cx="2438400" cy="2438400"/>
            </a:xfrm>
            <a:prstGeom prst="rect">
              <a:avLst/>
            </a:prstGeom>
          </p:spPr>
        </p:pic>
        <p:pic>
          <p:nvPicPr>
            <p:cNvPr id="44" name="그림 43" descr="인간의 얼굴, 사람, 미소, 의류이(가) 표시된 사진&#10;&#10;자동 생성된 설명">
              <a:extLst>
                <a:ext uri="{FF2B5EF4-FFF2-40B4-BE49-F238E27FC236}">
                  <a16:creationId xmlns:a16="http://schemas.microsoft.com/office/drawing/2014/main" id="{D4AA5945-382E-6DAC-CD8B-C248791F84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18334" y="3644900"/>
              <a:ext cx="2438400" cy="2438400"/>
            </a:xfrm>
            <a:prstGeom prst="rect">
              <a:avLst/>
            </a:prstGeom>
          </p:spPr>
        </p:pic>
      </p:grpSp>
    </p:spTree>
    <p:extLst>
      <p:ext uri="{BB962C8B-B14F-4D97-AF65-F5344CB8AC3E}">
        <p14:creationId xmlns:p14="http://schemas.microsoft.com/office/powerpoint/2010/main" val="117256306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7274272-1FFD-4C70-8D80-ADA4ABB2C864}"/>
              </a:ext>
            </a:extLst>
          </p:cNvPr>
          <p:cNvSpPr>
            <a:spLocks noGrp="1"/>
          </p:cNvSpPr>
          <p:nvPr>
            <p:ph type="body" idx="1"/>
          </p:nvPr>
        </p:nvSpPr>
        <p:spPr/>
        <p:txBody>
          <a:bodyPr/>
          <a:lstStyle/>
          <a:p>
            <a:endParaRPr lang="ko-KR" altLang="en-US" dirty="0"/>
          </a:p>
        </p:txBody>
      </p:sp>
      <p:sp>
        <p:nvSpPr>
          <p:cNvPr id="4" name="텍스트 개체 틀 2">
            <a:extLst>
              <a:ext uri="{FF2B5EF4-FFF2-40B4-BE49-F238E27FC236}">
                <a16:creationId xmlns:a16="http://schemas.microsoft.com/office/drawing/2014/main" id="{102FB618-2BF0-CBA1-C7AE-DB4EEFA25DB7}"/>
              </a:ext>
            </a:extLst>
          </p:cNvPr>
          <p:cNvSpPr txBox="1">
            <a:spLocks/>
          </p:cNvSpPr>
          <p:nvPr/>
        </p:nvSpPr>
        <p:spPr>
          <a:xfrm>
            <a:off x="1749445" y="653506"/>
            <a:ext cx="20815300" cy="2285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9pPr>
          </a:lstStyle>
          <a:p>
            <a:pPr marL="0" indent="0" hangingPunct="1">
              <a:buFontTx/>
              <a:buNone/>
            </a:pPr>
            <a:r>
              <a:rPr lang="en-US" altLang="ko-KR" sz="4000" dirty="0">
                <a:latin typeface="+mn-ea"/>
              </a:rPr>
              <a:t>- Without contrastive loss -&gt; epoch 19</a:t>
            </a:r>
          </a:p>
          <a:p>
            <a:pPr marL="0" indent="0" hangingPunct="1">
              <a:buFontTx/>
              <a:buNone/>
            </a:pPr>
            <a:r>
              <a:rPr lang="en-US" altLang="ko-KR" sz="4000" dirty="0">
                <a:latin typeface="+mn-ea"/>
              </a:rPr>
              <a:t>- prompt</a:t>
            </a:r>
            <a:r>
              <a:rPr lang="ko-KR" altLang="en-US" sz="4000" dirty="0">
                <a:latin typeface="+mn-ea"/>
              </a:rPr>
              <a:t> </a:t>
            </a:r>
            <a:r>
              <a:rPr lang="en-US" altLang="ko-KR" sz="4000" dirty="0">
                <a:latin typeface="+mn-ea"/>
              </a:rPr>
              <a:t>: </a:t>
            </a:r>
            <a:r>
              <a:rPr lang="ko-KR" altLang="ko-KR" sz="4000" dirty="0">
                <a:solidFill>
                  <a:srgbClr val="000000"/>
                </a:solidFill>
                <a:latin typeface="+mn-ea"/>
                <a:cs typeface="Courier New" panose="02070309020205020404" pitchFamily="49" charset="0"/>
              </a:rPr>
              <a:t>The </a:t>
            </a:r>
            <a:r>
              <a:rPr lang="ko-KR" altLang="ko-KR" sz="4000" dirty="0" err="1">
                <a:solidFill>
                  <a:srgbClr val="000000"/>
                </a:solidFill>
                <a:latin typeface="+mn-ea"/>
                <a:cs typeface="Courier New" panose="02070309020205020404" pitchFamily="49" charset="0"/>
              </a:rPr>
              <a:t>woman</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is</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young</a:t>
            </a:r>
            <a:r>
              <a:rPr lang="ko-KR" altLang="ko-KR" sz="4000" dirty="0">
                <a:solidFill>
                  <a:srgbClr val="000000"/>
                </a:solidFill>
                <a:latin typeface="+mn-ea"/>
                <a:cs typeface="Courier New" panose="02070309020205020404" pitchFamily="49" charset="0"/>
              </a:rPr>
              <a:t> and </a:t>
            </a:r>
            <a:r>
              <a:rPr lang="ko-KR" altLang="ko-KR" sz="4000" dirty="0" err="1">
                <a:solidFill>
                  <a:srgbClr val="000000"/>
                </a:solidFill>
                <a:latin typeface="+mn-ea"/>
                <a:cs typeface="Courier New" panose="02070309020205020404" pitchFamily="49" charset="0"/>
              </a:rPr>
              <a:t>has</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blond</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hair</a:t>
            </a:r>
            <a:r>
              <a:rPr lang="ko-KR" altLang="ko-KR" sz="4000" dirty="0">
                <a:solidFill>
                  <a:srgbClr val="000000"/>
                </a:solidFill>
                <a:latin typeface="+mn-ea"/>
                <a:cs typeface="Courier New" panose="02070309020205020404" pitchFamily="49" charset="0"/>
              </a:rPr>
              <a:t>, and </a:t>
            </a:r>
            <a:r>
              <a:rPr lang="ko-KR" altLang="ko-KR" sz="4000" dirty="0" err="1">
                <a:solidFill>
                  <a:srgbClr val="000000"/>
                </a:solidFill>
                <a:latin typeface="+mn-ea"/>
                <a:cs typeface="Courier New" panose="02070309020205020404" pitchFamily="49" charset="0"/>
              </a:rPr>
              <a:t>arched</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eyebrows</a:t>
            </a:r>
            <a:r>
              <a:rPr lang="ko-KR" altLang="ko-KR" sz="4000" dirty="0">
                <a:solidFill>
                  <a:srgbClr val="000000"/>
                </a:solidFill>
                <a:latin typeface="+mn-ea"/>
                <a:cs typeface="Courier New" panose="02070309020205020404" pitchFamily="49" charset="0"/>
              </a:rPr>
              <a:t>.</a:t>
            </a:r>
            <a:r>
              <a:rPr lang="ko-KR" altLang="ko-KR" sz="4000" dirty="0">
                <a:solidFill>
                  <a:schemeClr val="tx1"/>
                </a:solidFill>
                <a:latin typeface="+mn-ea"/>
              </a:rPr>
              <a:t> </a:t>
            </a:r>
          </a:p>
        </p:txBody>
      </p:sp>
      <p:grpSp>
        <p:nvGrpSpPr>
          <p:cNvPr id="26" name="그룹 25">
            <a:extLst>
              <a:ext uri="{FF2B5EF4-FFF2-40B4-BE49-F238E27FC236}">
                <a16:creationId xmlns:a16="http://schemas.microsoft.com/office/drawing/2014/main" id="{8696EFF0-07BA-1CA0-3938-C20633BE32F9}"/>
              </a:ext>
            </a:extLst>
          </p:cNvPr>
          <p:cNvGrpSpPr>
            <a:grpSpLocks noChangeAspect="1"/>
          </p:cNvGrpSpPr>
          <p:nvPr/>
        </p:nvGrpSpPr>
        <p:grpSpPr>
          <a:xfrm>
            <a:off x="1798962" y="3613974"/>
            <a:ext cx="18107537" cy="7293512"/>
            <a:chOff x="1798963" y="3613974"/>
            <a:chExt cx="12151174" cy="4894356"/>
          </a:xfrm>
        </p:grpSpPr>
        <p:pic>
          <p:nvPicPr>
            <p:cNvPr id="5" name="그림 4" descr="인간의 얼굴, 사람, 입술, 긴 머리이(가) 표시된 사진&#10;&#10;자동 생성된 설명">
              <a:extLst>
                <a:ext uri="{FF2B5EF4-FFF2-40B4-BE49-F238E27FC236}">
                  <a16:creationId xmlns:a16="http://schemas.microsoft.com/office/drawing/2014/main" id="{02684B3C-9293-4686-AA06-CC8DB30E4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1737" y="6069930"/>
              <a:ext cx="2438400" cy="2438400"/>
            </a:xfrm>
            <a:prstGeom prst="rect">
              <a:avLst/>
            </a:prstGeom>
          </p:spPr>
        </p:pic>
        <p:pic>
          <p:nvPicPr>
            <p:cNvPr id="9" name="그림 8" descr="인간의 얼굴, 입술, 립스틱, 눈썹이(가) 표시된 사진&#10;&#10;자동 생성된 설명">
              <a:extLst>
                <a:ext uri="{FF2B5EF4-FFF2-40B4-BE49-F238E27FC236}">
                  <a16:creationId xmlns:a16="http://schemas.microsoft.com/office/drawing/2014/main" id="{3CBDE28E-E98A-0EC6-AD7C-B37F5318A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7626" y="6052374"/>
              <a:ext cx="2438400" cy="2438400"/>
            </a:xfrm>
            <a:prstGeom prst="rect">
              <a:avLst/>
            </a:prstGeom>
          </p:spPr>
        </p:pic>
        <p:pic>
          <p:nvPicPr>
            <p:cNvPr id="11" name="그림 10" descr="인간의 얼굴, 이마, 사람, 인물사진이(가) 표시된 사진&#10;&#10;자동 생성된 설명">
              <a:extLst>
                <a:ext uri="{FF2B5EF4-FFF2-40B4-BE49-F238E27FC236}">
                  <a16:creationId xmlns:a16="http://schemas.microsoft.com/office/drawing/2014/main" id="{2584C1B7-004C-6AF6-F92D-767446CD6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963" y="6027757"/>
              <a:ext cx="2438400" cy="2438400"/>
            </a:xfrm>
            <a:prstGeom prst="rect">
              <a:avLst/>
            </a:prstGeom>
          </p:spPr>
        </p:pic>
        <p:pic>
          <p:nvPicPr>
            <p:cNvPr id="13" name="그림 12" descr="사람, 인간의 얼굴, 미소, 입술이(가) 표시된 사진&#10;&#10;자동 생성된 설명">
              <a:extLst>
                <a:ext uri="{FF2B5EF4-FFF2-40B4-BE49-F238E27FC236}">
                  <a16:creationId xmlns:a16="http://schemas.microsoft.com/office/drawing/2014/main" id="{7F792415-8A01-2670-299B-919477F0B8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363" y="6052374"/>
              <a:ext cx="2438400" cy="2438400"/>
            </a:xfrm>
            <a:prstGeom prst="rect">
              <a:avLst/>
            </a:prstGeom>
          </p:spPr>
        </p:pic>
        <p:pic>
          <p:nvPicPr>
            <p:cNvPr id="15" name="그림 14" descr="인간의 얼굴, 미소, 사람, 눈썹이(가) 표시된 사진&#10;&#10;자동 생성된 설명">
              <a:extLst>
                <a:ext uri="{FF2B5EF4-FFF2-40B4-BE49-F238E27FC236}">
                  <a16:creationId xmlns:a16="http://schemas.microsoft.com/office/drawing/2014/main" id="{70CC6DC8-5F62-9661-EEBA-FB894CE408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8963" y="6052374"/>
              <a:ext cx="2438400" cy="2438400"/>
            </a:xfrm>
            <a:prstGeom prst="rect">
              <a:avLst/>
            </a:prstGeom>
          </p:spPr>
        </p:pic>
        <p:pic>
          <p:nvPicPr>
            <p:cNvPr id="17" name="그림 16" descr="인간의 얼굴, 사람, 이마, 턱이(가) 표시된 사진&#10;&#10;자동 생성된 설명">
              <a:extLst>
                <a:ext uri="{FF2B5EF4-FFF2-40B4-BE49-F238E27FC236}">
                  <a16:creationId xmlns:a16="http://schemas.microsoft.com/office/drawing/2014/main" id="{0D2FB819-0273-A6AA-09A8-978F86E729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93573" y="3657240"/>
              <a:ext cx="2438400" cy="2438400"/>
            </a:xfrm>
            <a:prstGeom prst="rect">
              <a:avLst/>
            </a:prstGeom>
          </p:spPr>
        </p:pic>
        <p:pic>
          <p:nvPicPr>
            <p:cNvPr id="19" name="그림 18" descr="인간의 얼굴, 눈썹, 이마, 사람이(가) 표시된 사진&#10;&#10;자동 생성된 설명">
              <a:extLst>
                <a:ext uri="{FF2B5EF4-FFF2-40B4-BE49-F238E27FC236}">
                  <a16:creationId xmlns:a16="http://schemas.microsoft.com/office/drawing/2014/main" id="{9910CA7D-D8E6-45C5-DF4D-ABC1325BDE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09363" y="3653163"/>
              <a:ext cx="2438400" cy="2438400"/>
            </a:xfrm>
            <a:prstGeom prst="rect">
              <a:avLst/>
            </a:prstGeom>
          </p:spPr>
        </p:pic>
        <p:pic>
          <p:nvPicPr>
            <p:cNvPr id="21" name="그림 20" descr="인간의 얼굴, 사람, 입술, 눈썹이(가) 표시된 사진&#10;&#10;자동 생성된 설명">
              <a:extLst>
                <a:ext uri="{FF2B5EF4-FFF2-40B4-BE49-F238E27FC236}">
                  <a16:creationId xmlns:a16="http://schemas.microsoft.com/office/drawing/2014/main" id="{41D08222-714B-2C87-DF13-F76ADE7556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0963" y="3627037"/>
              <a:ext cx="2438400" cy="2438400"/>
            </a:xfrm>
            <a:prstGeom prst="rect">
              <a:avLst/>
            </a:prstGeom>
          </p:spPr>
        </p:pic>
        <p:pic>
          <p:nvPicPr>
            <p:cNvPr id="23" name="그림 22" descr="인간의 얼굴, 눈썹, 인물사진, 사람이(가) 표시된 사진&#10;&#10;자동 생성된 설명">
              <a:extLst>
                <a:ext uri="{FF2B5EF4-FFF2-40B4-BE49-F238E27FC236}">
                  <a16:creationId xmlns:a16="http://schemas.microsoft.com/office/drawing/2014/main" id="{D81362FD-AB1B-945C-F5A7-2466A29AFF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32563" y="3627483"/>
              <a:ext cx="2438400" cy="2438400"/>
            </a:xfrm>
            <a:prstGeom prst="rect">
              <a:avLst/>
            </a:prstGeom>
          </p:spPr>
        </p:pic>
        <p:pic>
          <p:nvPicPr>
            <p:cNvPr id="25" name="그림 24" descr="인간의 얼굴, 미소, 사람, 안경이(가) 표시된 사진&#10;&#10;자동 생성된 설명">
              <a:extLst>
                <a:ext uri="{FF2B5EF4-FFF2-40B4-BE49-F238E27FC236}">
                  <a16:creationId xmlns:a16="http://schemas.microsoft.com/office/drawing/2014/main" id="{EA61C6FB-9C59-BCA8-0455-E8A10A6D11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8963" y="3613974"/>
              <a:ext cx="2438400" cy="2438400"/>
            </a:xfrm>
            <a:prstGeom prst="rect">
              <a:avLst/>
            </a:prstGeom>
          </p:spPr>
        </p:pic>
      </p:grpSp>
    </p:spTree>
    <p:extLst>
      <p:ext uri="{BB962C8B-B14F-4D97-AF65-F5344CB8AC3E}">
        <p14:creationId xmlns:p14="http://schemas.microsoft.com/office/powerpoint/2010/main" val="318374877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D7274272-1FFD-4C70-8D80-ADA4ABB2C864}"/>
              </a:ext>
            </a:extLst>
          </p:cNvPr>
          <p:cNvSpPr>
            <a:spLocks noGrp="1"/>
          </p:cNvSpPr>
          <p:nvPr>
            <p:ph type="body" idx="1"/>
          </p:nvPr>
        </p:nvSpPr>
        <p:spPr/>
        <p:txBody>
          <a:bodyPr/>
          <a:lstStyle/>
          <a:p>
            <a:endParaRPr lang="ko-KR" altLang="en-US" dirty="0"/>
          </a:p>
        </p:txBody>
      </p:sp>
      <p:sp>
        <p:nvSpPr>
          <p:cNvPr id="4" name="텍스트 개체 틀 2">
            <a:extLst>
              <a:ext uri="{FF2B5EF4-FFF2-40B4-BE49-F238E27FC236}">
                <a16:creationId xmlns:a16="http://schemas.microsoft.com/office/drawing/2014/main" id="{102FB618-2BF0-CBA1-C7AE-DB4EEFA25DB7}"/>
              </a:ext>
            </a:extLst>
          </p:cNvPr>
          <p:cNvSpPr txBox="1">
            <a:spLocks/>
          </p:cNvSpPr>
          <p:nvPr/>
        </p:nvSpPr>
        <p:spPr>
          <a:xfrm>
            <a:off x="1749445" y="653506"/>
            <a:ext cx="20815300" cy="2285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9pPr>
          </a:lstStyle>
          <a:p>
            <a:pPr marL="0" indent="0" hangingPunct="1">
              <a:buFontTx/>
              <a:buNone/>
            </a:pPr>
            <a:r>
              <a:rPr lang="en-US" altLang="ko-KR" sz="4000" dirty="0">
                <a:latin typeface="+mn-ea"/>
              </a:rPr>
              <a:t>- Without contrastive loss -&gt; epoch 24</a:t>
            </a:r>
          </a:p>
          <a:p>
            <a:pPr marL="0" indent="0" hangingPunct="1">
              <a:buFontTx/>
              <a:buNone/>
            </a:pPr>
            <a:r>
              <a:rPr lang="en-US" altLang="ko-KR" sz="4000" dirty="0">
                <a:latin typeface="+mn-ea"/>
              </a:rPr>
              <a:t>- prompt</a:t>
            </a:r>
            <a:r>
              <a:rPr lang="ko-KR" altLang="en-US" sz="4000" dirty="0">
                <a:latin typeface="+mn-ea"/>
              </a:rPr>
              <a:t> </a:t>
            </a:r>
            <a:r>
              <a:rPr lang="en-US" altLang="ko-KR" sz="4000" dirty="0">
                <a:latin typeface="+mn-ea"/>
              </a:rPr>
              <a:t>: </a:t>
            </a:r>
            <a:r>
              <a:rPr lang="ko-KR" altLang="ko-KR" sz="4000" dirty="0">
                <a:solidFill>
                  <a:srgbClr val="000000"/>
                </a:solidFill>
                <a:latin typeface="+mn-ea"/>
                <a:cs typeface="Courier New" panose="02070309020205020404" pitchFamily="49" charset="0"/>
              </a:rPr>
              <a:t>The </a:t>
            </a:r>
            <a:r>
              <a:rPr lang="ko-KR" altLang="ko-KR" sz="4000" dirty="0" err="1">
                <a:solidFill>
                  <a:srgbClr val="000000"/>
                </a:solidFill>
                <a:latin typeface="+mn-ea"/>
                <a:cs typeface="Courier New" panose="02070309020205020404" pitchFamily="49" charset="0"/>
              </a:rPr>
              <a:t>woman</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is</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young</a:t>
            </a:r>
            <a:r>
              <a:rPr lang="ko-KR" altLang="ko-KR" sz="4000" dirty="0">
                <a:solidFill>
                  <a:srgbClr val="000000"/>
                </a:solidFill>
                <a:latin typeface="+mn-ea"/>
                <a:cs typeface="Courier New" panose="02070309020205020404" pitchFamily="49" charset="0"/>
              </a:rPr>
              <a:t> and </a:t>
            </a:r>
            <a:r>
              <a:rPr lang="ko-KR" altLang="ko-KR" sz="4000" dirty="0" err="1">
                <a:solidFill>
                  <a:srgbClr val="000000"/>
                </a:solidFill>
                <a:latin typeface="+mn-ea"/>
                <a:cs typeface="Courier New" panose="02070309020205020404" pitchFamily="49" charset="0"/>
              </a:rPr>
              <a:t>has</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blond</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hair</a:t>
            </a:r>
            <a:r>
              <a:rPr lang="ko-KR" altLang="ko-KR" sz="4000" dirty="0">
                <a:solidFill>
                  <a:srgbClr val="000000"/>
                </a:solidFill>
                <a:latin typeface="+mn-ea"/>
                <a:cs typeface="Courier New" panose="02070309020205020404" pitchFamily="49" charset="0"/>
              </a:rPr>
              <a:t>, and </a:t>
            </a:r>
            <a:r>
              <a:rPr lang="ko-KR" altLang="ko-KR" sz="4000" dirty="0" err="1">
                <a:solidFill>
                  <a:srgbClr val="000000"/>
                </a:solidFill>
                <a:latin typeface="+mn-ea"/>
                <a:cs typeface="Courier New" panose="02070309020205020404" pitchFamily="49" charset="0"/>
              </a:rPr>
              <a:t>arched</a:t>
            </a:r>
            <a:r>
              <a:rPr lang="ko-KR" altLang="ko-KR" sz="4000" dirty="0">
                <a:solidFill>
                  <a:srgbClr val="000000"/>
                </a:solidFill>
                <a:latin typeface="+mn-ea"/>
                <a:cs typeface="Courier New" panose="02070309020205020404" pitchFamily="49" charset="0"/>
              </a:rPr>
              <a:t> </a:t>
            </a:r>
            <a:r>
              <a:rPr lang="ko-KR" altLang="ko-KR" sz="4000" dirty="0" err="1">
                <a:solidFill>
                  <a:srgbClr val="000000"/>
                </a:solidFill>
                <a:latin typeface="+mn-ea"/>
                <a:cs typeface="Courier New" panose="02070309020205020404" pitchFamily="49" charset="0"/>
              </a:rPr>
              <a:t>eyebrows</a:t>
            </a:r>
            <a:r>
              <a:rPr lang="ko-KR" altLang="ko-KR" sz="4000" dirty="0">
                <a:solidFill>
                  <a:srgbClr val="000000"/>
                </a:solidFill>
                <a:latin typeface="+mn-ea"/>
                <a:cs typeface="Courier New" panose="02070309020205020404" pitchFamily="49" charset="0"/>
              </a:rPr>
              <a:t>.</a:t>
            </a:r>
            <a:r>
              <a:rPr lang="ko-KR" altLang="ko-KR" sz="4000" dirty="0">
                <a:solidFill>
                  <a:schemeClr val="tx1"/>
                </a:solidFill>
                <a:latin typeface="+mn-ea"/>
              </a:rPr>
              <a:t> </a:t>
            </a:r>
          </a:p>
        </p:txBody>
      </p:sp>
      <p:grpSp>
        <p:nvGrpSpPr>
          <p:cNvPr id="24" name="그룹 23">
            <a:extLst>
              <a:ext uri="{FF2B5EF4-FFF2-40B4-BE49-F238E27FC236}">
                <a16:creationId xmlns:a16="http://schemas.microsoft.com/office/drawing/2014/main" id="{B5559001-67A3-9128-CF19-EF3228CE2D97}"/>
              </a:ext>
            </a:extLst>
          </p:cNvPr>
          <p:cNvGrpSpPr>
            <a:grpSpLocks noChangeAspect="1"/>
          </p:cNvGrpSpPr>
          <p:nvPr/>
        </p:nvGrpSpPr>
        <p:grpSpPr>
          <a:xfrm>
            <a:off x="1790699" y="3635472"/>
            <a:ext cx="18609177" cy="7520208"/>
            <a:chOff x="1790700" y="3635472"/>
            <a:chExt cx="12114576" cy="4895656"/>
          </a:xfrm>
        </p:grpSpPr>
        <p:pic>
          <p:nvPicPr>
            <p:cNvPr id="5" name="그림 4" descr="인간의 얼굴, 사람, 미소, 눈썹이(가) 표시된 사진&#10;&#10;자동 생성된 설명">
              <a:extLst>
                <a:ext uri="{FF2B5EF4-FFF2-40B4-BE49-F238E27FC236}">
                  <a16:creationId xmlns:a16="http://schemas.microsoft.com/office/drawing/2014/main" id="{6E4ACD58-56D6-74E0-7E07-D7E657351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876" y="6073872"/>
              <a:ext cx="2438400" cy="2438400"/>
            </a:xfrm>
            <a:prstGeom prst="rect">
              <a:avLst/>
            </a:prstGeom>
          </p:spPr>
        </p:pic>
        <p:pic>
          <p:nvPicPr>
            <p:cNvPr id="7" name="그림 6" descr="인간의 얼굴, 사람, 눈썹, 미소이(가) 표시된 사진&#10;&#10;자동 생성된 설명">
              <a:extLst>
                <a:ext uri="{FF2B5EF4-FFF2-40B4-BE49-F238E27FC236}">
                  <a16:creationId xmlns:a16="http://schemas.microsoft.com/office/drawing/2014/main" id="{FE4CAE52-DB05-C412-F4CC-0647B2F72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5337" y="6092728"/>
              <a:ext cx="2438400" cy="2438400"/>
            </a:xfrm>
            <a:prstGeom prst="rect">
              <a:avLst/>
            </a:prstGeom>
          </p:spPr>
        </p:pic>
        <p:pic>
          <p:nvPicPr>
            <p:cNvPr id="9" name="그림 8" descr="사람, 인간의 얼굴, 미소, 의류이(가) 표시된 사진&#10;&#10;자동 생성된 설명">
              <a:extLst>
                <a:ext uri="{FF2B5EF4-FFF2-40B4-BE49-F238E27FC236}">
                  <a16:creationId xmlns:a16="http://schemas.microsoft.com/office/drawing/2014/main" id="{11D4D4AB-DB31-4D10-8E0F-541859C7FC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1639" y="6092728"/>
              <a:ext cx="2438400" cy="2438400"/>
            </a:xfrm>
            <a:prstGeom prst="rect">
              <a:avLst/>
            </a:prstGeom>
          </p:spPr>
        </p:pic>
        <p:pic>
          <p:nvPicPr>
            <p:cNvPr id="11" name="그림 10" descr="인간의 얼굴, 사람, 미소, 눈썹이(가) 표시된 사진&#10;&#10;자동 생성된 설명">
              <a:extLst>
                <a:ext uri="{FF2B5EF4-FFF2-40B4-BE49-F238E27FC236}">
                  <a16:creationId xmlns:a16="http://schemas.microsoft.com/office/drawing/2014/main" id="{B564C78F-F4E7-90E6-172D-01580CC2F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9547" y="6092728"/>
              <a:ext cx="2438400" cy="2438400"/>
            </a:xfrm>
            <a:prstGeom prst="rect">
              <a:avLst/>
            </a:prstGeom>
          </p:spPr>
        </p:pic>
        <p:pic>
          <p:nvPicPr>
            <p:cNvPr id="13" name="그림 12" descr="인간의 얼굴, 사람, 인물사진, 눈썹이(가) 표시된 사진&#10;&#10;자동 생성된 설명">
              <a:extLst>
                <a:ext uri="{FF2B5EF4-FFF2-40B4-BE49-F238E27FC236}">
                  <a16:creationId xmlns:a16="http://schemas.microsoft.com/office/drawing/2014/main" id="{3A29D964-5D24-05E2-4C46-C5DA7EA304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455" y="6081694"/>
              <a:ext cx="2438400" cy="2438400"/>
            </a:xfrm>
            <a:prstGeom prst="rect">
              <a:avLst/>
            </a:prstGeom>
          </p:spPr>
        </p:pic>
        <p:pic>
          <p:nvPicPr>
            <p:cNvPr id="15" name="그림 14" descr="인간의 얼굴, 사람, 인물사진, 눈썹이(가) 표시된 사진&#10;&#10;자동 생성된 설명">
              <a:extLst>
                <a:ext uri="{FF2B5EF4-FFF2-40B4-BE49-F238E27FC236}">
                  <a16:creationId xmlns:a16="http://schemas.microsoft.com/office/drawing/2014/main" id="{CBD601CB-15FA-C32E-D25D-611344F239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45634" y="3635472"/>
              <a:ext cx="2438400" cy="2438400"/>
            </a:xfrm>
            <a:prstGeom prst="rect">
              <a:avLst/>
            </a:prstGeom>
          </p:spPr>
        </p:pic>
        <p:pic>
          <p:nvPicPr>
            <p:cNvPr id="17" name="그림 16" descr="인간의 얼굴, 사람, 눈썹, 입술이(가) 표시된 사진&#10;&#10;자동 생성된 설명">
              <a:extLst>
                <a:ext uri="{FF2B5EF4-FFF2-40B4-BE49-F238E27FC236}">
                  <a16:creationId xmlns:a16="http://schemas.microsoft.com/office/drawing/2014/main" id="{4EF2FC6D-84AE-1E69-7BF8-5FFF110BA6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3989" y="3642936"/>
              <a:ext cx="2438400" cy="2438400"/>
            </a:xfrm>
            <a:prstGeom prst="rect">
              <a:avLst/>
            </a:prstGeom>
          </p:spPr>
        </p:pic>
        <p:pic>
          <p:nvPicPr>
            <p:cNvPr id="19" name="그림 18" descr="인간의 얼굴, 사람, 인물사진, 이마이(가) 표시된 사진&#10;&#10;자동 생성된 설명">
              <a:extLst>
                <a:ext uri="{FF2B5EF4-FFF2-40B4-BE49-F238E27FC236}">
                  <a16:creationId xmlns:a16="http://schemas.microsoft.com/office/drawing/2014/main" id="{9E32ADDF-E3E4-F05D-EA64-2DC2ABBEC5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5589" y="3644900"/>
              <a:ext cx="2438400" cy="2438400"/>
            </a:xfrm>
            <a:prstGeom prst="rect">
              <a:avLst/>
            </a:prstGeom>
          </p:spPr>
        </p:pic>
        <p:pic>
          <p:nvPicPr>
            <p:cNvPr id="21" name="그림 20" descr="인간의 얼굴, 사람, 입술, 눈썹이(가) 표시된 사진&#10;&#10;자동 생성된 설명">
              <a:extLst>
                <a:ext uri="{FF2B5EF4-FFF2-40B4-BE49-F238E27FC236}">
                  <a16:creationId xmlns:a16="http://schemas.microsoft.com/office/drawing/2014/main" id="{5F88C6FB-FBDE-44EE-05FC-E7482FCF5D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9100" y="3644900"/>
              <a:ext cx="2438400" cy="2438400"/>
            </a:xfrm>
            <a:prstGeom prst="rect">
              <a:avLst/>
            </a:prstGeom>
          </p:spPr>
        </p:pic>
        <p:pic>
          <p:nvPicPr>
            <p:cNvPr id="23" name="그림 22" descr="인간의 얼굴, 미소, 사람, 눈썹이(가) 표시된 사진&#10;&#10;자동 생성된 설명">
              <a:extLst>
                <a:ext uri="{FF2B5EF4-FFF2-40B4-BE49-F238E27FC236}">
                  <a16:creationId xmlns:a16="http://schemas.microsoft.com/office/drawing/2014/main" id="{2ABEF0A6-FF05-939D-92EE-269ADB5A8B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90700" y="3644900"/>
              <a:ext cx="2438400" cy="2438400"/>
            </a:xfrm>
            <a:prstGeom prst="rect">
              <a:avLst/>
            </a:prstGeom>
          </p:spPr>
        </p:pic>
      </p:grpSp>
    </p:spTree>
    <p:extLst>
      <p:ext uri="{BB962C8B-B14F-4D97-AF65-F5344CB8AC3E}">
        <p14:creationId xmlns:p14="http://schemas.microsoft.com/office/powerpoint/2010/main" val="136929645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그림 70" descr="인간의 얼굴, 사람, 숙녀, 눈썹이(가) 표시된 사진&#10;&#10;자동 생성된 설명">
            <a:extLst>
              <a:ext uri="{FF2B5EF4-FFF2-40B4-BE49-F238E27FC236}">
                <a16:creationId xmlns:a16="http://schemas.microsoft.com/office/drawing/2014/main" id="{91EA56D7-754E-4054-1A41-7941CAE72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9702" y="6986984"/>
            <a:ext cx="2438400" cy="2438400"/>
          </a:xfrm>
          <a:prstGeom prst="rect">
            <a:avLst/>
          </a:prstGeom>
        </p:spPr>
      </p:pic>
      <p:pic>
        <p:nvPicPr>
          <p:cNvPr id="73" name="그림 72" descr="미소, 사람, 인간의 얼굴, 피부이(가) 표시된 사진&#10;&#10;자동 생성된 설명">
            <a:extLst>
              <a:ext uri="{FF2B5EF4-FFF2-40B4-BE49-F238E27FC236}">
                <a16:creationId xmlns:a16="http://schemas.microsoft.com/office/drawing/2014/main" id="{26A3D4AB-5256-C925-2807-45B9C84EF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7556" y="6991197"/>
            <a:ext cx="2438400" cy="2438400"/>
          </a:xfrm>
          <a:prstGeom prst="rect">
            <a:avLst/>
          </a:prstGeom>
        </p:spPr>
      </p:pic>
      <p:pic>
        <p:nvPicPr>
          <p:cNvPr id="75" name="그림 74" descr="인간의 얼굴, 긴 머리, 입술, 금발이(가) 표시된 사진&#10;&#10;자동 생성된 설명">
            <a:extLst>
              <a:ext uri="{FF2B5EF4-FFF2-40B4-BE49-F238E27FC236}">
                <a16:creationId xmlns:a16="http://schemas.microsoft.com/office/drawing/2014/main" id="{58C59086-534E-0CB7-62F2-8198E3A4E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9563" y="6991197"/>
            <a:ext cx="2438400" cy="2438400"/>
          </a:xfrm>
          <a:prstGeom prst="rect">
            <a:avLst/>
          </a:prstGeom>
        </p:spPr>
      </p:pic>
      <p:pic>
        <p:nvPicPr>
          <p:cNvPr id="77" name="그림 76" descr="인간의 얼굴, 사람, 미소, 이마이(가) 표시된 사진&#10;&#10;자동 생성된 설명">
            <a:extLst>
              <a:ext uri="{FF2B5EF4-FFF2-40B4-BE49-F238E27FC236}">
                <a16:creationId xmlns:a16="http://schemas.microsoft.com/office/drawing/2014/main" id="{11057758-7E5E-5802-B37D-2A7208AD92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2114" y="6997333"/>
            <a:ext cx="2438400" cy="2438400"/>
          </a:xfrm>
          <a:prstGeom prst="rect">
            <a:avLst/>
          </a:prstGeom>
        </p:spPr>
      </p:pic>
      <p:sp>
        <p:nvSpPr>
          <p:cNvPr id="3" name="텍스트 개체 틀 2">
            <a:extLst>
              <a:ext uri="{FF2B5EF4-FFF2-40B4-BE49-F238E27FC236}">
                <a16:creationId xmlns:a16="http://schemas.microsoft.com/office/drawing/2014/main" id="{170B6E7D-56FA-7546-85B7-D07B023357A9}"/>
              </a:ext>
            </a:extLst>
          </p:cNvPr>
          <p:cNvSpPr>
            <a:spLocks noGrp="1"/>
          </p:cNvSpPr>
          <p:nvPr>
            <p:ph type="body" idx="1"/>
          </p:nvPr>
        </p:nvSpPr>
        <p:spPr>
          <a:xfrm>
            <a:off x="1790700" y="12518434"/>
            <a:ext cx="10057311" cy="874849"/>
          </a:xfrm>
        </p:spPr>
        <p:txBody>
          <a:bodyPr anchor="t">
            <a:normAutofit/>
          </a:bodyPr>
          <a:lstStyle/>
          <a:p>
            <a:r>
              <a:rPr lang="en-US" altLang="ko-KR" sz="4000" dirty="0">
                <a:latin typeface="+mn-ea"/>
              </a:rPr>
              <a:t>Without contrastive loss -&gt; epoch 19</a:t>
            </a:r>
            <a:endParaRPr lang="ko-KR" altLang="en-US" sz="4000" dirty="0"/>
          </a:p>
        </p:txBody>
      </p:sp>
      <p:sp>
        <p:nvSpPr>
          <p:cNvPr id="4" name="텍스트 개체 틀 2">
            <a:extLst>
              <a:ext uri="{FF2B5EF4-FFF2-40B4-BE49-F238E27FC236}">
                <a16:creationId xmlns:a16="http://schemas.microsoft.com/office/drawing/2014/main" id="{04C8CABD-658E-5307-900A-44FAD214E613}"/>
              </a:ext>
            </a:extLst>
          </p:cNvPr>
          <p:cNvSpPr txBox="1">
            <a:spLocks/>
          </p:cNvSpPr>
          <p:nvPr/>
        </p:nvSpPr>
        <p:spPr>
          <a:xfrm>
            <a:off x="13373099" y="12466316"/>
            <a:ext cx="10057311" cy="874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chemeClr val="bg2"/>
                </a:solidFill>
                <a:uFillTx/>
                <a:latin typeface="+mn-lt"/>
                <a:ea typeface="+mn-ea"/>
                <a:cs typeface="+mn-cs"/>
                <a:sym typeface="Apple SD 산돌고딕 Neo 옅은체"/>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Apple SD 산돌고딕 Neo 옅은체"/>
              </a:defRPr>
            </a:lvl9pPr>
          </a:lstStyle>
          <a:p>
            <a:pPr hangingPunct="1"/>
            <a:r>
              <a:rPr lang="en-US" altLang="ko-KR" sz="4000" dirty="0">
                <a:latin typeface="+mn-ea"/>
              </a:rPr>
              <a:t>Without contrastive loss -&gt; epoch 24</a:t>
            </a:r>
            <a:endParaRPr lang="en-US" altLang="ko-KR" sz="4000" dirty="0"/>
          </a:p>
          <a:p>
            <a:pPr marL="0" indent="0" hangingPunct="1">
              <a:buNone/>
            </a:pPr>
            <a:endParaRPr lang="en-US" altLang="ko-KR" sz="4000" dirty="0"/>
          </a:p>
          <a:p>
            <a:pPr marL="0" indent="0" hangingPunct="1">
              <a:buNone/>
            </a:pPr>
            <a:endParaRPr lang="en-US" altLang="ko-KR" sz="4000" dirty="0"/>
          </a:p>
          <a:p>
            <a:pPr marL="0" indent="0" hangingPunct="1">
              <a:buNone/>
            </a:pPr>
            <a:endParaRPr lang="en-US" altLang="ko-KR" sz="4000" dirty="0"/>
          </a:p>
          <a:p>
            <a:pPr marL="0" indent="0" hangingPunct="1">
              <a:buNone/>
            </a:pPr>
            <a:endParaRPr lang="en-US" altLang="ko-KR" sz="4000" dirty="0"/>
          </a:p>
        </p:txBody>
      </p:sp>
      <p:pic>
        <p:nvPicPr>
          <p:cNvPr id="6" name="그림 5" descr="인간의 얼굴, 미소, 사람, 입술이(가) 표시된 사진&#10;&#10;자동 생성된 설명">
            <a:extLst>
              <a:ext uri="{FF2B5EF4-FFF2-40B4-BE49-F238E27FC236}">
                <a16:creationId xmlns:a16="http://schemas.microsoft.com/office/drawing/2014/main" id="{BBF05CEA-59C3-5938-F058-3DE64DCDBE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5900" y="3966750"/>
            <a:ext cx="2438400" cy="2438400"/>
          </a:xfrm>
          <a:prstGeom prst="rect">
            <a:avLst/>
          </a:prstGeom>
        </p:spPr>
      </p:pic>
      <p:pic>
        <p:nvPicPr>
          <p:cNvPr id="8" name="그림 7" descr="인간의 얼굴, 사람, 인물사진, 숙녀이(가) 표시된 사진&#10;&#10;자동 생성된 설명">
            <a:extLst>
              <a:ext uri="{FF2B5EF4-FFF2-40B4-BE49-F238E27FC236}">
                <a16:creationId xmlns:a16="http://schemas.microsoft.com/office/drawing/2014/main" id="{7C874870-CCC0-1C69-6D66-95066E9D6E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7500" y="3966750"/>
            <a:ext cx="2438400" cy="2438400"/>
          </a:xfrm>
          <a:prstGeom prst="rect">
            <a:avLst/>
          </a:prstGeom>
        </p:spPr>
      </p:pic>
      <p:pic>
        <p:nvPicPr>
          <p:cNvPr id="16" name="그림 15" descr="인간의 얼굴, 입술, 긴 머리, 눈썹이(가) 표시된 사진&#10;&#10;자동 생성된 설명">
            <a:extLst>
              <a:ext uri="{FF2B5EF4-FFF2-40B4-BE49-F238E27FC236}">
                <a16:creationId xmlns:a16="http://schemas.microsoft.com/office/drawing/2014/main" id="{4AB08AF5-C6D1-65D7-3B68-9D952A8BED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9100" y="3966750"/>
            <a:ext cx="2438400" cy="2438400"/>
          </a:xfrm>
          <a:prstGeom prst="rect">
            <a:avLst/>
          </a:prstGeom>
        </p:spPr>
      </p:pic>
      <p:pic>
        <p:nvPicPr>
          <p:cNvPr id="18" name="그림 17" descr="인간의 얼굴, 인물사진, 눈썹, 입술이(가) 표시된 사진&#10;&#10;자동 생성된 설명">
            <a:extLst>
              <a:ext uri="{FF2B5EF4-FFF2-40B4-BE49-F238E27FC236}">
                <a16:creationId xmlns:a16="http://schemas.microsoft.com/office/drawing/2014/main" id="{A396CF96-2D96-A3D7-C28B-99FEB81C8A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0700" y="3966750"/>
            <a:ext cx="2438400" cy="2438400"/>
          </a:xfrm>
          <a:prstGeom prst="rect">
            <a:avLst/>
          </a:prstGeom>
        </p:spPr>
      </p:pic>
      <p:pic>
        <p:nvPicPr>
          <p:cNvPr id="20" name="그림 19" descr="인간의 얼굴, 미소, 사람, 눈썹이(가) 표시된 사진&#10;&#10;자동 생성된 설명">
            <a:extLst>
              <a:ext uri="{FF2B5EF4-FFF2-40B4-BE49-F238E27FC236}">
                <a16:creationId xmlns:a16="http://schemas.microsoft.com/office/drawing/2014/main" id="{3FC01E82-1494-9D2D-4B19-1D45B8DA34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05900" y="6997333"/>
            <a:ext cx="2438400" cy="2438400"/>
          </a:xfrm>
          <a:prstGeom prst="rect">
            <a:avLst/>
          </a:prstGeom>
        </p:spPr>
      </p:pic>
      <p:pic>
        <p:nvPicPr>
          <p:cNvPr id="22" name="그림 21" descr="피부, 눈썹, 사람, 인간의 얼굴이(가) 표시된 사진&#10;&#10;자동 생성된 설명">
            <a:extLst>
              <a:ext uri="{FF2B5EF4-FFF2-40B4-BE49-F238E27FC236}">
                <a16:creationId xmlns:a16="http://schemas.microsoft.com/office/drawing/2014/main" id="{A9FB316A-B32C-4904-313D-D77950534E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7500" y="6997333"/>
            <a:ext cx="2438400" cy="2438400"/>
          </a:xfrm>
          <a:prstGeom prst="rect">
            <a:avLst/>
          </a:prstGeom>
        </p:spPr>
      </p:pic>
      <p:pic>
        <p:nvPicPr>
          <p:cNvPr id="24" name="그림 23" descr="인간의 얼굴, 눈썹, 사람, 입술이(가) 표시된 사진&#10;&#10;자동 생성된 설명">
            <a:extLst>
              <a:ext uri="{FF2B5EF4-FFF2-40B4-BE49-F238E27FC236}">
                <a16:creationId xmlns:a16="http://schemas.microsoft.com/office/drawing/2014/main" id="{24F50AF1-95BF-8B85-FD8A-5EF2CA7889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9100" y="6997333"/>
            <a:ext cx="2438400" cy="2438400"/>
          </a:xfrm>
          <a:prstGeom prst="rect">
            <a:avLst/>
          </a:prstGeom>
        </p:spPr>
      </p:pic>
      <p:pic>
        <p:nvPicPr>
          <p:cNvPr id="26" name="그림 25" descr="사람, 인간의 얼굴, 피부, 인물사진이(가) 표시된 사진&#10;&#10;자동 생성된 설명">
            <a:extLst>
              <a:ext uri="{FF2B5EF4-FFF2-40B4-BE49-F238E27FC236}">
                <a16:creationId xmlns:a16="http://schemas.microsoft.com/office/drawing/2014/main" id="{E3514FBC-6921-C9BB-0994-E9E784872A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90700" y="6997333"/>
            <a:ext cx="2438400" cy="2438400"/>
          </a:xfrm>
          <a:prstGeom prst="rect">
            <a:avLst/>
          </a:prstGeom>
        </p:spPr>
      </p:pic>
      <p:pic>
        <p:nvPicPr>
          <p:cNvPr id="28" name="그림 27" descr="인간의 얼굴, 사람, 눈썹, 입술이(가) 표시된 사진&#10;&#10;자동 생성된 설명">
            <a:extLst>
              <a:ext uri="{FF2B5EF4-FFF2-40B4-BE49-F238E27FC236}">
                <a16:creationId xmlns:a16="http://schemas.microsoft.com/office/drawing/2014/main" id="{4C952ABA-CC05-A61D-52B6-C6D5813E31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05900" y="10014852"/>
            <a:ext cx="2438400" cy="2438400"/>
          </a:xfrm>
          <a:prstGeom prst="rect">
            <a:avLst/>
          </a:prstGeom>
        </p:spPr>
      </p:pic>
      <p:pic>
        <p:nvPicPr>
          <p:cNvPr id="30" name="그림 29" descr="인간의 얼굴, 사람, 눈썹, 인물사진이(가) 표시된 사진&#10;&#10;자동 생성된 설명">
            <a:extLst>
              <a:ext uri="{FF2B5EF4-FFF2-40B4-BE49-F238E27FC236}">
                <a16:creationId xmlns:a16="http://schemas.microsoft.com/office/drawing/2014/main" id="{8C322D74-65D9-BB6B-9989-5D3842495C1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7500" y="10027916"/>
            <a:ext cx="2438400" cy="2438400"/>
          </a:xfrm>
          <a:prstGeom prst="rect">
            <a:avLst/>
          </a:prstGeom>
        </p:spPr>
      </p:pic>
      <p:pic>
        <p:nvPicPr>
          <p:cNvPr id="32" name="그림 31" descr="인간의 얼굴, 숙녀, 사람, 입술이(가) 표시된 사진&#10;&#10;자동 생성된 설명">
            <a:extLst>
              <a:ext uri="{FF2B5EF4-FFF2-40B4-BE49-F238E27FC236}">
                <a16:creationId xmlns:a16="http://schemas.microsoft.com/office/drawing/2014/main" id="{8D383B72-C619-647D-6E27-2E3A066E82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29100" y="10027916"/>
            <a:ext cx="2438400" cy="2438400"/>
          </a:xfrm>
          <a:prstGeom prst="rect">
            <a:avLst/>
          </a:prstGeom>
        </p:spPr>
      </p:pic>
      <p:pic>
        <p:nvPicPr>
          <p:cNvPr id="34" name="그림 33" descr="인간의 얼굴, 사람, 입술, 긴 머리이(가) 표시된 사진&#10;&#10;자동 생성된 설명">
            <a:extLst>
              <a:ext uri="{FF2B5EF4-FFF2-40B4-BE49-F238E27FC236}">
                <a16:creationId xmlns:a16="http://schemas.microsoft.com/office/drawing/2014/main" id="{CF6ED7ED-DF54-FD75-D3F3-4BBC6775D7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90700" y="10027916"/>
            <a:ext cx="2438400" cy="2438400"/>
          </a:xfrm>
          <a:prstGeom prst="rect">
            <a:avLst/>
          </a:prstGeom>
        </p:spPr>
      </p:pic>
      <p:pic>
        <p:nvPicPr>
          <p:cNvPr id="42" name="그림 41" descr="인간의 얼굴, 사람, 눈썹, 이마이(가) 표시된 사진&#10;&#10;자동 생성된 설명">
            <a:extLst>
              <a:ext uri="{FF2B5EF4-FFF2-40B4-BE49-F238E27FC236}">
                <a16:creationId xmlns:a16="http://schemas.microsoft.com/office/drawing/2014/main" id="{B6900E0D-EF68-6209-2802-4279C277A83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154900" y="896972"/>
            <a:ext cx="2438400" cy="2438400"/>
          </a:xfrm>
          <a:prstGeom prst="rect">
            <a:avLst/>
          </a:prstGeom>
        </p:spPr>
      </p:pic>
      <p:pic>
        <p:nvPicPr>
          <p:cNvPr id="44" name="그림 43" descr="사람, 인간의 얼굴, 미소, 의류이(가) 표시된 사진&#10;&#10;자동 생성된 설명">
            <a:extLst>
              <a:ext uri="{FF2B5EF4-FFF2-40B4-BE49-F238E27FC236}">
                <a16:creationId xmlns:a16="http://schemas.microsoft.com/office/drawing/2014/main" id="{6EB21EA0-0223-273C-8BFE-AC0934881FA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743714" y="896972"/>
            <a:ext cx="2438400" cy="2438400"/>
          </a:xfrm>
          <a:prstGeom prst="rect">
            <a:avLst/>
          </a:prstGeom>
        </p:spPr>
      </p:pic>
      <p:pic>
        <p:nvPicPr>
          <p:cNvPr id="46" name="그림 45" descr="인간의 얼굴, 사람, 미소, 눈썹이(가) 표시된 사진&#10;&#10;자동 생성된 설명">
            <a:extLst>
              <a:ext uri="{FF2B5EF4-FFF2-40B4-BE49-F238E27FC236}">
                <a16:creationId xmlns:a16="http://schemas.microsoft.com/office/drawing/2014/main" id="{73B95AA1-C57F-543C-C857-8BEF4DD6B3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305314" y="910035"/>
            <a:ext cx="2438400" cy="2438400"/>
          </a:xfrm>
          <a:prstGeom prst="rect">
            <a:avLst/>
          </a:prstGeom>
        </p:spPr>
      </p:pic>
      <p:pic>
        <p:nvPicPr>
          <p:cNvPr id="48" name="그림 47" descr="인간의 얼굴, 사람, 숙녀, 여성이(가) 표시된 사진&#10;&#10;자동 생성된 설명">
            <a:extLst>
              <a:ext uri="{FF2B5EF4-FFF2-40B4-BE49-F238E27FC236}">
                <a16:creationId xmlns:a16="http://schemas.microsoft.com/office/drawing/2014/main" id="{8633283F-3FFF-7321-CFDF-AEAFC06DE3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866914" y="910035"/>
            <a:ext cx="2438400" cy="2438400"/>
          </a:xfrm>
          <a:prstGeom prst="rect">
            <a:avLst/>
          </a:prstGeom>
        </p:spPr>
      </p:pic>
      <p:pic>
        <p:nvPicPr>
          <p:cNvPr id="52" name="그림 51" descr="인간의 얼굴, 입술, 긴 머리, 속눈썹이(가) 표시된 사진&#10;&#10;자동 생성된 설명">
            <a:extLst>
              <a:ext uri="{FF2B5EF4-FFF2-40B4-BE49-F238E27FC236}">
                <a16:creationId xmlns:a16="http://schemas.microsoft.com/office/drawing/2014/main" id="{EDAE4480-28C6-0C36-4296-217A73B2C07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91386" y="870855"/>
            <a:ext cx="2438400" cy="2438400"/>
          </a:xfrm>
          <a:prstGeom prst="rect">
            <a:avLst/>
          </a:prstGeom>
        </p:spPr>
      </p:pic>
      <p:pic>
        <p:nvPicPr>
          <p:cNvPr id="54" name="그림 53" descr="인간의 얼굴, 사람, 입술, 눈썹이(가) 표시된 사진&#10;&#10;자동 생성된 설명">
            <a:extLst>
              <a:ext uri="{FF2B5EF4-FFF2-40B4-BE49-F238E27FC236}">
                <a16:creationId xmlns:a16="http://schemas.microsoft.com/office/drawing/2014/main" id="{B817CA84-5F98-8603-F5AD-F3850F26346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667500" y="870855"/>
            <a:ext cx="2438400" cy="2438400"/>
          </a:xfrm>
          <a:prstGeom prst="rect">
            <a:avLst/>
          </a:prstGeom>
        </p:spPr>
      </p:pic>
      <p:pic>
        <p:nvPicPr>
          <p:cNvPr id="56" name="그림 55" descr="인간의 얼굴, 사람, 미소, 숙녀이(가) 표시된 사진&#10;&#10;자동 생성된 설명">
            <a:extLst>
              <a:ext uri="{FF2B5EF4-FFF2-40B4-BE49-F238E27FC236}">
                <a16:creationId xmlns:a16="http://schemas.microsoft.com/office/drawing/2014/main" id="{D7C9D492-8636-10C0-993F-0D69C2229D9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221843" y="877387"/>
            <a:ext cx="2438400" cy="2438400"/>
          </a:xfrm>
          <a:prstGeom prst="rect">
            <a:avLst/>
          </a:prstGeom>
        </p:spPr>
      </p:pic>
      <p:pic>
        <p:nvPicPr>
          <p:cNvPr id="58" name="그림 57" descr="인간의 얼굴, 사람, 숙녀, 긴 머리이(가) 표시된 사진&#10;&#10;자동 생성된 설명">
            <a:extLst>
              <a:ext uri="{FF2B5EF4-FFF2-40B4-BE49-F238E27FC236}">
                <a16:creationId xmlns:a16="http://schemas.microsoft.com/office/drawing/2014/main" id="{AFE2C2BC-8DB4-2334-4F58-ADF77C073A6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90700" y="883919"/>
            <a:ext cx="2438400" cy="2438400"/>
          </a:xfrm>
          <a:prstGeom prst="rect">
            <a:avLst/>
          </a:prstGeom>
        </p:spPr>
      </p:pic>
      <p:pic>
        <p:nvPicPr>
          <p:cNvPr id="63" name="그림 62" descr="사람, 인간의 얼굴, 이마, 눈썹이(가) 표시된 사진&#10;&#10;자동 생성된 설명">
            <a:extLst>
              <a:ext uri="{FF2B5EF4-FFF2-40B4-BE49-F238E27FC236}">
                <a16:creationId xmlns:a16="http://schemas.microsoft.com/office/drawing/2014/main" id="{AB78679C-9117-80D2-B333-E78B6A71A89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154900" y="4006859"/>
            <a:ext cx="2438400" cy="2438400"/>
          </a:xfrm>
          <a:prstGeom prst="rect">
            <a:avLst/>
          </a:prstGeom>
        </p:spPr>
      </p:pic>
      <p:pic>
        <p:nvPicPr>
          <p:cNvPr id="65" name="그림 64" descr="인간의 얼굴, 사람, 눈썹, 입술이(가) 표시된 사진&#10;&#10;자동 생성된 설명">
            <a:extLst>
              <a:ext uri="{FF2B5EF4-FFF2-40B4-BE49-F238E27FC236}">
                <a16:creationId xmlns:a16="http://schemas.microsoft.com/office/drawing/2014/main" id="{AE3AC1D8-FA95-230F-E08F-1333B42D2E0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743714" y="4018592"/>
            <a:ext cx="2438400" cy="2438400"/>
          </a:xfrm>
          <a:prstGeom prst="rect">
            <a:avLst/>
          </a:prstGeom>
        </p:spPr>
      </p:pic>
      <p:pic>
        <p:nvPicPr>
          <p:cNvPr id="67" name="그림 66" descr="사람, 인간의 얼굴, 눈썹, 이마이(가) 표시된 사진&#10;&#10;자동 생성된 설명">
            <a:extLst>
              <a:ext uri="{FF2B5EF4-FFF2-40B4-BE49-F238E27FC236}">
                <a16:creationId xmlns:a16="http://schemas.microsoft.com/office/drawing/2014/main" id="{71F6BC9A-D502-EB09-ECA6-B23E20FA7FD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305314" y="4037339"/>
            <a:ext cx="2438400" cy="2438400"/>
          </a:xfrm>
          <a:prstGeom prst="rect">
            <a:avLst/>
          </a:prstGeom>
        </p:spPr>
      </p:pic>
      <p:pic>
        <p:nvPicPr>
          <p:cNvPr id="69" name="그림 68" descr="인간의 얼굴, 사람, 미소, 입술이(가) 표시된 사진&#10;&#10;자동 생성된 설명">
            <a:extLst>
              <a:ext uri="{FF2B5EF4-FFF2-40B4-BE49-F238E27FC236}">
                <a16:creationId xmlns:a16="http://schemas.microsoft.com/office/drawing/2014/main" id="{55E76EC3-36EB-5C2A-D570-35941E28B3A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2866914" y="4025457"/>
            <a:ext cx="2438400" cy="2438400"/>
          </a:xfrm>
          <a:prstGeom prst="rect">
            <a:avLst/>
          </a:prstGeom>
        </p:spPr>
      </p:pic>
      <p:sp>
        <p:nvSpPr>
          <p:cNvPr id="61" name="TextBox 60">
            <a:extLst>
              <a:ext uri="{FF2B5EF4-FFF2-40B4-BE49-F238E27FC236}">
                <a16:creationId xmlns:a16="http://schemas.microsoft.com/office/drawing/2014/main" id="{8863AD58-A73B-1BD5-FF8A-CF235A9E54A2}"/>
              </a:ext>
            </a:extLst>
          </p:cNvPr>
          <p:cNvSpPr txBox="1"/>
          <p:nvPr/>
        </p:nvSpPr>
        <p:spPr>
          <a:xfrm>
            <a:off x="10870474" y="3822874"/>
            <a:ext cx="2438400" cy="707886"/>
          </a:xfrm>
          <a:prstGeom prst="rect">
            <a:avLst/>
          </a:prstGeom>
          <a:solidFill>
            <a:schemeClr val="tx1"/>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ko-KR" sz="4000" dirty="0">
                <a:solidFill>
                  <a:schemeClr val="bg2"/>
                </a:solidFill>
              </a:rPr>
              <a:t>Long</a:t>
            </a:r>
            <a:r>
              <a:rPr lang="ko-KR" altLang="en-US" sz="4000" dirty="0">
                <a:solidFill>
                  <a:schemeClr val="bg2"/>
                </a:solidFill>
              </a:rPr>
              <a:t> </a:t>
            </a:r>
            <a:r>
              <a:rPr lang="en-US" altLang="ko-KR" sz="4000" dirty="0">
                <a:solidFill>
                  <a:schemeClr val="bg2"/>
                </a:solidFill>
              </a:rPr>
              <a:t>hair</a:t>
            </a:r>
            <a:endParaRPr lang="ko-KR" altLang="en-US" sz="4000" dirty="0">
              <a:solidFill>
                <a:schemeClr val="bg2"/>
              </a:solidFill>
            </a:endParaRPr>
          </a:p>
        </p:txBody>
      </p:sp>
      <p:sp>
        <p:nvSpPr>
          <p:cNvPr id="50" name="TextBox 49">
            <a:extLst>
              <a:ext uri="{FF2B5EF4-FFF2-40B4-BE49-F238E27FC236}">
                <a16:creationId xmlns:a16="http://schemas.microsoft.com/office/drawing/2014/main" id="{F574B262-9447-3EFB-1E1B-6E8EBA93BD3C}"/>
              </a:ext>
            </a:extLst>
          </p:cNvPr>
          <p:cNvSpPr txBox="1"/>
          <p:nvPr/>
        </p:nvSpPr>
        <p:spPr>
          <a:xfrm>
            <a:off x="10934699" y="374835"/>
            <a:ext cx="2438400" cy="707886"/>
          </a:xfrm>
          <a:prstGeom prst="rect">
            <a:avLst/>
          </a:prstGeom>
          <a:solidFill>
            <a:schemeClr val="tx1"/>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4000" dirty="0" err="1">
                <a:solidFill>
                  <a:schemeClr val="bg2"/>
                </a:solidFill>
              </a:rPr>
              <a:t>woman</a:t>
            </a:r>
            <a:endParaRPr lang="ko-KR" altLang="en-US" sz="4000" dirty="0">
              <a:solidFill>
                <a:schemeClr val="bg2"/>
              </a:solidFill>
            </a:endParaRPr>
          </a:p>
        </p:txBody>
      </p:sp>
      <p:sp>
        <p:nvSpPr>
          <p:cNvPr id="36" name="TextBox 35">
            <a:extLst>
              <a:ext uri="{FF2B5EF4-FFF2-40B4-BE49-F238E27FC236}">
                <a16:creationId xmlns:a16="http://schemas.microsoft.com/office/drawing/2014/main" id="{7BF68CA5-1188-24B8-1621-B825C4C4A277}"/>
              </a:ext>
            </a:extLst>
          </p:cNvPr>
          <p:cNvSpPr txBox="1"/>
          <p:nvPr/>
        </p:nvSpPr>
        <p:spPr>
          <a:xfrm>
            <a:off x="9270637" y="6527687"/>
            <a:ext cx="5855425" cy="707886"/>
          </a:xfrm>
          <a:prstGeom prst="rect">
            <a:avLst/>
          </a:prstGeom>
          <a:solidFill>
            <a:schemeClr val="tx1"/>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4000" dirty="0" err="1">
                <a:solidFill>
                  <a:schemeClr val="bg2"/>
                </a:solidFill>
              </a:rPr>
              <a:t>a</a:t>
            </a:r>
            <a:r>
              <a:rPr lang="ko-KR" altLang="en-US" sz="4000" dirty="0">
                <a:solidFill>
                  <a:schemeClr val="bg2"/>
                </a:solidFill>
              </a:rPr>
              <a:t> </a:t>
            </a:r>
            <a:r>
              <a:rPr lang="ko-KR" altLang="en-US" sz="4000" dirty="0" err="1">
                <a:solidFill>
                  <a:schemeClr val="bg2"/>
                </a:solidFill>
              </a:rPr>
              <a:t>girl</a:t>
            </a:r>
            <a:r>
              <a:rPr lang="ko-KR" altLang="en-US" sz="4000" dirty="0">
                <a:solidFill>
                  <a:schemeClr val="bg2"/>
                </a:solidFill>
              </a:rPr>
              <a:t> </a:t>
            </a:r>
            <a:r>
              <a:rPr lang="ko-KR" altLang="en-US" sz="4000" dirty="0" err="1">
                <a:solidFill>
                  <a:schemeClr val="bg2"/>
                </a:solidFill>
              </a:rPr>
              <a:t>with</a:t>
            </a:r>
            <a:r>
              <a:rPr lang="ko-KR" altLang="en-US" sz="4000" dirty="0">
                <a:solidFill>
                  <a:schemeClr val="bg2"/>
                </a:solidFill>
              </a:rPr>
              <a:t> </a:t>
            </a:r>
            <a:r>
              <a:rPr lang="ko-KR" altLang="en-US" sz="4000" dirty="0" err="1">
                <a:solidFill>
                  <a:schemeClr val="bg2"/>
                </a:solidFill>
              </a:rPr>
              <a:t>long</a:t>
            </a:r>
            <a:r>
              <a:rPr lang="ko-KR" altLang="en-US" sz="4000" dirty="0">
                <a:solidFill>
                  <a:schemeClr val="bg2"/>
                </a:solidFill>
              </a:rPr>
              <a:t> </a:t>
            </a:r>
            <a:r>
              <a:rPr lang="ko-KR" altLang="en-US" sz="4000" dirty="0" err="1">
                <a:solidFill>
                  <a:schemeClr val="bg2"/>
                </a:solidFill>
              </a:rPr>
              <a:t>black</a:t>
            </a:r>
            <a:r>
              <a:rPr lang="ko-KR" altLang="en-US" sz="4000" dirty="0">
                <a:solidFill>
                  <a:schemeClr val="bg2"/>
                </a:solidFill>
              </a:rPr>
              <a:t> </a:t>
            </a:r>
            <a:r>
              <a:rPr lang="ko-KR" altLang="en-US" sz="4000" dirty="0" err="1">
                <a:solidFill>
                  <a:schemeClr val="bg2"/>
                </a:solidFill>
              </a:rPr>
              <a:t>hair</a:t>
            </a:r>
            <a:endParaRPr lang="ko-KR" altLang="en-US" sz="4000" dirty="0">
              <a:solidFill>
                <a:schemeClr val="bg2"/>
              </a:solidFill>
            </a:endParaRPr>
          </a:p>
        </p:txBody>
      </p:sp>
      <p:pic>
        <p:nvPicPr>
          <p:cNvPr id="79" name="그림 78" descr="인간의 얼굴, 미소, 사람, 입술이(가) 표시된 사진&#10;&#10;자동 생성된 설명">
            <a:extLst>
              <a:ext uri="{FF2B5EF4-FFF2-40B4-BE49-F238E27FC236}">
                <a16:creationId xmlns:a16="http://schemas.microsoft.com/office/drawing/2014/main" id="{AC6C10D2-2EA6-5D01-D920-C370A9B2A53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0130407" y="10037290"/>
            <a:ext cx="2438400" cy="2438400"/>
          </a:xfrm>
          <a:prstGeom prst="rect">
            <a:avLst/>
          </a:prstGeom>
        </p:spPr>
      </p:pic>
      <p:pic>
        <p:nvPicPr>
          <p:cNvPr id="81" name="그림 80" descr="사람, 인간의 얼굴, 눈썹, 이마이(가) 표시된 사진&#10;&#10;자동 생성된 설명">
            <a:extLst>
              <a:ext uri="{FF2B5EF4-FFF2-40B4-BE49-F238E27FC236}">
                <a16:creationId xmlns:a16="http://schemas.microsoft.com/office/drawing/2014/main" id="{71157731-20A0-191F-6AE6-30A784C7B98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710785" y="10027916"/>
            <a:ext cx="2438400" cy="2438400"/>
          </a:xfrm>
          <a:prstGeom prst="rect">
            <a:avLst/>
          </a:prstGeom>
        </p:spPr>
      </p:pic>
      <p:pic>
        <p:nvPicPr>
          <p:cNvPr id="83" name="그림 82" descr="인간의 얼굴, 미소, 사람, 안경이(가) 표시된 사진&#10;&#10;자동 생성된 설명">
            <a:extLst>
              <a:ext uri="{FF2B5EF4-FFF2-40B4-BE49-F238E27FC236}">
                <a16:creationId xmlns:a16="http://schemas.microsoft.com/office/drawing/2014/main" id="{E96F1C26-5EE4-09B8-53FE-59C92B12437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5291163" y="10046663"/>
            <a:ext cx="2438400" cy="2438400"/>
          </a:xfrm>
          <a:prstGeom prst="rect">
            <a:avLst/>
          </a:prstGeom>
        </p:spPr>
      </p:pic>
      <p:pic>
        <p:nvPicPr>
          <p:cNvPr id="85" name="그림 84" descr="인간의 얼굴, 사람, 이마, 턱이(가) 표시된 사진&#10;&#10;자동 생성된 설명">
            <a:extLst>
              <a:ext uri="{FF2B5EF4-FFF2-40B4-BE49-F238E27FC236}">
                <a16:creationId xmlns:a16="http://schemas.microsoft.com/office/drawing/2014/main" id="{EF8715B3-CCCB-DE5D-1EFC-824E9BC3CCE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2852763" y="10046663"/>
            <a:ext cx="2438400" cy="2438400"/>
          </a:xfrm>
          <a:prstGeom prst="rect">
            <a:avLst/>
          </a:prstGeom>
        </p:spPr>
      </p:pic>
      <p:sp>
        <p:nvSpPr>
          <p:cNvPr id="38" name="TextBox 37">
            <a:extLst>
              <a:ext uri="{FF2B5EF4-FFF2-40B4-BE49-F238E27FC236}">
                <a16:creationId xmlns:a16="http://schemas.microsoft.com/office/drawing/2014/main" id="{D58946D3-BD5B-77BE-CB93-411E8F3C386B}"/>
              </a:ext>
            </a:extLst>
          </p:cNvPr>
          <p:cNvSpPr txBox="1"/>
          <p:nvPr/>
        </p:nvSpPr>
        <p:spPr>
          <a:xfrm>
            <a:off x="8921295" y="9448797"/>
            <a:ext cx="6465207" cy="707886"/>
          </a:xfrm>
          <a:prstGeom prst="rect">
            <a:avLst/>
          </a:prstGeom>
          <a:solidFill>
            <a:schemeClr val="tx1"/>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4000" dirty="0" err="1">
                <a:solidFill>
                  <a:schemeClr val="bg2"/>
                </a:solidFill>
              </a:rPr>
              <a:t>brown</a:t>
            </a:r>
            <a:r>
              <a:rPr lang="ko-KR" altLang="en-US" sz="4000" dirty="0">
                <a:solidFill>
                  <a:schemeClr val="bg2"/>
                </a:solidFill>
              </a:rPr>
              <a:t> </a:t>
            </a:r>
            <a:r>
              <a:rPr lang="ko-KR" altLang="en-US" sz="4000" dirty="0" err="1">
                <a:solidFill>
                  <a:schemeClr val="bg2"/>
                </a:solidFill>
              </a:rPr>
              <a:t>long</a:t>
            </a:r>
            <a:r>
              <a:rPr lang="ko-KR" altLang="en-US" sz="4000" dirty="0">
                <a:solidFill>
                  <a:schemeClr val="bg2"/>
                </a:solidFill>
              </a:rPr>
              <a:t> </a:t>
            </a:r>
            <a:r>
              <a:rPr lang="ko-KR" altLang="en-US" sz="4000" dirty="0" err="1">
                <a:solidFill>
                  <a:schemeClr val="bg2"/>
                </a:solidFill>
              </a:rPr>
              <a:t>hair</a:t>
            </a:r>
            <a:r>
              <a:rPr lang="ko-KR" altLang="en-US" sz="4000" dirty="0">
                <a:solidFill>
                  <a:schemeClr val="bg2"/>
                </a:solidFill>
              </a:rPr>
              <a:t> and </a:t>
            </a:r>
            <a:r>
              <a:rPr lang="ko-KR" altLang="en-US" sz="4000" dirty="0" err="1">
                <a:solidFill>
                  <a:schemeClr val="bg2"/>
                </a:solidFill>
              </a:rPr>
              <a:t>blue</a:t>
            </a:r>
            <a:r>
              <a:rPr lang="ko-KR" altLang="en-US" sz="4000" dirty="0">
                <a:solidFill>
                  <a:schemeClr val="bg2"/>
                </a:solidFill>
              </a:rPr>
              <a:t> </a:t>
            </a:r>
            <a:r>
              <a:rPr lang="ko-KR" altLang="en-US" sz="4000" dirty="0" err="1">
                <a:solidFill>
                  <a:schemeClr val="bg2"/>
                </a:solidFill>
              </a:rPr>
              <a:t>eye</a:t>
            </a:r>
            <a:endParaRPr lang="ko-KR" altLang="en-US" sz="4000" dirty="0">
              <a:solidFill>
                <a:schemeClr val="bg2"/>
              </a:solidFill>
            </a:endParaRPr>
          </a:p>
        </p:txBody>
      </p:sp>
    </p:spTree>
    <p:extLst>
      <p:ext uri="{BB962C8B-B14F-4D97-AF65-F5344CB8AC3E}">
        <p14:creationId xmlns:p14="http://schemas.microsoft.com/office/powerpoint/2010/main" val="3347432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network.py Architecture"/>
          <p:cNvSpPr txBox="1">
            <a:spLocks noGrp="1"/>
          </p:cNvSpPr>
          <p:nvPr>
            <p:ph type="title"/>
          </p:nvPr>
        </p:nvSpPr>
        <p:spPr>
          <a:prstGeom prst="rect">
            <a:avLst/>
          </a:prstGeom>
        </p:spPr>
        <p:txBody>
          <a:bodyPr/>
          <a:lstStyle>
            <a:lvl1pPr algn="l">
              <a:defRPr sz="8000"/>
            </a:lvl1pPr>
          </a:lstStyle>
          <a:p>
            <a:r>
              <a:t>network.py Architecture</a:t>
            </a:r>
          </a:p>
        </p:txBody>
      </p:sp>
      <p:sp>
        <p:nvSpPr>
          <p:cNvPr id="144" name="1. ConditioningAugmention  입력 텍스트 임베딩을 입력으로 받아 평균과 표준편차를 계산하여 condition을 생성  condition = mu + exp(log_sigma) * z"/>
          <p:cNvSpPr txBox="1">
            <a:spLocks noGrp="1"/>
          </p:cNvSpPr>
          <p:nvPr>
            <p:ph type="body" sz="half" idx="1"/>
          </p:nvPr>
        </p:nvSpPr>
        <p:spPr>
          <a:xfrm>
            <a:off x="1297173" y="3119017"/>
            <a:ext cx="21802354" cy="4291051"/>
          </a:xfrm>
          <a:prstGeom prst="rect">
            <a:avLst/>
          </a:prstGeom>
        </p:spPr>
        <p:txBody>
          <a:bodyPr/>
          <a:lstStyle/>
          <a:p>
            <a:pPr marL="0" lvl="1" indent="0" defTabSz="709930">
              <a:spcBef>
                <a:spcPts val="5000"/>
              </a:spcBef>
              <a:buSzTx/>
              <a:buNone/>
              <a:defRPr sz="4472"/>
            </a:pPr>
            <a:r>
              <a:t>1. ConditioningAugmention</a:t>
            </a:r>
            <a:br/>
            <a:br/>
            <a:r>
              <a:rPr sz="3698"/>
              <a:t>입력 텍스트 임베딩을 입력으로 받아 평균과 표준편차를 계산하여 </a:t>
            </a:r>
            <a:r>
              <a:rPr sz="3698">
                <a:latin typeface="Helvetica Neue"/>
                <a:ea typeface="Helvetica Neue"/>
                <a:cs typeface="Helvetica Neue"/>
                <a:sym typeface="Helvetica Neue"/>
              </a:rPr>
              <a:t>condition</a:t>
            </a:r>
            <a:r>
              <a:rPr sz="3698"/>
              <a:t>을 생성 </a:t>
            </a:r>
            <a:br>
              <a:rPr sz="3698"/>
            </a:br>
            <a:r>
              <a:rPr sz="3698"/>
              <a:t>condition = mu + exp(log_sigma) * z</a:t>
            </a:r>
          </a:p>
          <a:p>
            <a:pPr marL="0" indent="0" defTabSz="709930">
              <a:spcBef>
                <a:spcPts val="5000"/>
              </a:spcBef>
              <a:buSzTx/>
              <a:buNone/>
              <a:defRPr sz="4472"/>
            </a:pPr>
            <a:br/>
            <a:endParaRPr sz="1032">
              <a:latin typeface="Times Roman"/>
              <a:ea typeface="Times Roman"/>
              <a:cs typeface="Times Roman"/>
              <a:sym typeface="Times Roman"/>
            </a:endParaRPr>
          </a:p>
        </p:txBody>
      </p:sp>
      <p:pic>
        <p:nvPicPr>
          <p:cNvPr id="145" name="스크린샷 2023-08-26 오후 11.03.34.png" descr="스크린샷 2023-08-26 오후 11.03.34.png"/>
          <p:cNvPicPr>
            <a:picLocks noChangeAspect="1"/>
          </p:cNvPicPr>
          <p:nvPr/>
        </p:nvPicPr>
        <p:blipFill>
          <a:blip r:embed="rId2"/>
          <a:srcRect r="24888" b="65080"/>
          <a:stretch>
            <a:fillRect/>
          </a:stretch>
        </p:blipFill>
        <p:spPr>
          <a:xfrm>
            <a:off x="187021" y="6790202"/>
            <a:ext cx="10856342" cy="4414815"/>
          </a:xfrm>
          <a:prstGeom prst="rect">
            <a:avLst/>
          </a:prstGeom>
          <a:ln w="12700">
            <a:miter lim="400000"/>
          </a:ln>
        </p:spPr>
      </p:pic>
      <p:pic>
        <p:nvPicPr>
          <p:cNvPr id="146" name="스크린샷 2023-08-26 오후 11.03.34.png" descr="스크린샷 2023-08-26 오후 11.03.34.png"/>
          <p:cNvPicPr>
            <a:picLocks noChangeAspect="1"/>
          </p:cNvPicPr>
          <p:nvPr/>
        </p:nvPicPr>
        <p:blipFill>
          <a:blip r:embed="rId2"/>
          <a:srcRect t="40778"/>
          <a:stretch>
            <a:fillRect/>
          </a:stretch>
        </p:blipFill>
        <p:spPr>
          <a:xfrm>
            <a:off x="11310882" y="6785646"/>
            <a:ext cx="12822178" cy="6642216"/>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network.py Architecture"/>
          <p:cNvSpPr txBox="1">
            <a:spLocks noGrp="1"/>
          </p:cNvSpPr>
          <p:nvPr>
            <p:ph type="title"/>
          </p:nvPr>
        </p:nvSpPr>
        <p:spPr>
          <a:prstGeom prst="rect">
            <a:avLst/>
          </a:prstGeom>
        </p:spPr>
        <p:txBody>
          <a:bodyPr/>
          <a:lstStyle>
            <a:lvl1pPr algn="l">
              <a:defRPr sz="8000"/>
            </a:lvl1pPr>
          </a:lstStyle>
          <a:p>
            <a:r>
              <a:t>network.py Architecture</a:t>
            </a:r>
          </a:p>
        </p:txBody>
      </p:sp>
      <p:sp>
        <p:nvSpPr>
          <p:cNvPr id="149" name="2. ImageExtractor Convolutional Transpose 레이어를 통해 이미지를 생성  출력값을 -1과 1사이로 조정하기 위해 → 활성함수는 tanh() 함수를 사용"/>
          <p:cNvSpPr txBox="1">
            <a:spLocks noGrp="1"/>
          </p:cNvSpPr>
          <p:nvPr>
            <p:ph type="body" sz="half" idx="1"/>
          </p:nvPr>
        </p:nvSpPr>
        <p:spPr>
          <a:xfrm>
            <a:off x="1297173" y="3119017"/>
            <a:ext cx="21802354" cy="4291051"/>
          </a:xfrm>
          <a:prstGeom prst="rect">
            <a:avLst/>
          </a:prstGeom>
        </p:spPr>
        <p:txBody>
          <a:bodyPr/>
          <a:lstStyle/>
          <a:p>
            <a:pPr marL="0" lvl="1" indent="0">
              <a:buSzTx/>
              <a:buNone/>
            </a:pPr>
            <a:r>
              <a:t>2. ImageExtractor</a:t>
            </a:r>
            <a:br/>
            <a:r>
              <a:rPr sz="4300"/>
              <a:t>Convolutional Transpose 레이어를 통해 이미지를 생성 </a:t>
            </a:r>
            <a:br>
              <a:rPr sz="4300"/>
            </a:br>
            <a:r>
              <a:rPr sz="4300"/>
              <a:t>출력값을 -1과 1사이로 조정하기 위해 → 활성함수는 tanh() 함수를 사용</a:t>
            </a:r>
          </a:p>
          <a:p>
            <a:pPr marL="0" indent="0">
              <a:buSzTx/>
              <a:buNone/>
            </a:pPr>
            <a:br/>
            <a:endParaRPr sz="1200">
              <a:latin typeface="Times Roman"/>
              <a:ea typeface="Times Roman"/>
              <a:cs typeface="Times Roman"/>
              <a:sym typeface="Times Roman"/>
            </a:endParaRPr>
          </a:p>
        </p:txBody>
      </p:sp>
      <p:pic>
        <p:nvPicPr>
          <p:cNvPr id="150" name="스크린샷 2023-08-26 오후 11.06.01.png" descr="스크린샷 2023-08-26 오후 11.06.01.png"/>
          <p:cNvPicPr>
            <a:picLocks noChangeAspect="1"/>
          </p:cNvPicPr>
          <p:nvPr/>
        </p:nvPicPr>
        <p:blipFill>
          <a:blip r:embed="rId2"/>
          <a:stretch>
            <a:fillRect/>
          </a:stretch>
        </p:blipFill>
        <p:spPr>
          <a:xfrm>
            <a:off x="1110296" y="6067115"/>
            <a:ext cx="21089321" cy="686279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network.py Architecture"/>
          <p:cNvSpPr txBox="1">
            <a:spLocks noGrp="1"/>
          </p:cNvSpPr>
          <p:nvPr>
            <p:ph type="title"/>
          </p:nvPr>
        </p:nvSpPr>
        <p:spPr>
          <a:prstGeom prst="rect">
            <a:avLst/>
          </a:prstGeom>
        </p:spPr>
        <p:txBody>
          <a:bodyPr/>
          <a:lstStyle>
            <a:lvl1pPr algn="l">
              <a:defRPr sz="8000"/>
            </a:lvl1pPr>
          </a:lstStyle>
          <a:p>
            <a:r>
              <a:t>network.py Architecture</a:t>
            </a:r>
          </a:p>
        </p:txBody>
      </p:sp>
      <p:sp>
        <p:nvSpPr>
          <p:cNvPr id="153" name="3. Generator_type_1 - input tensor dimension을 [Ng * 4 * 4] 로 변환…"/>
          <p:cNvSpPr txBox="1">
            <a:spLocks noGrp="1"/>
          </p:cNvSpPr>
          <p:nvPr>
            <p:ph type="body" sz="half" idx="1"/>
          </p:nvPr>
        </p:nvSpPr>
        <p:spPr>
          <a:xfrm>
            <a:off x="1297173" y="1899817"/>
            <a:ext cx="21802354" cy="5802772"/>
          </a:xfrm>
          <a:prstGeom prst="rect">
            <a:avLst/>
          </a:prstGeom>
        </p:spPr>
        <p:txBody>
          <a:bodyPr/>
          <a:lstStyle/>
          <a:p>
            <a:pPr marL="0" lvl="1" indent="0">
              <a:buSzTx/>
              <a:buNone/>
            </a:pPr>
            <a:r>
              <a:t>3. Generator_type_1</a:t>
            </a:r>
            <a:br/>
            <a:r>
              <a:t>- input tensor dimension을 [Ng * 4 * 4] 로 변환 </a:t>
            </a:r>
          </a:p>
          <a:p>
            <a:pPr marL="0" lvl="1" indent="0">
              <a:buSzTx/>
              <a:buNone/>
            </a:pPr>
            <a:r>
              <a:t>- FC를 사용하여 차원을 변경하고 BN과 LeakyReLU를 적용 + 이미지 확대</a:t>
            </a:r>
          </a:p>
        </p:txBody>
      </p:sp>
      <p:pic>
        <p:nvPicPr>
          <p:cNvPr id="154" name="스크린샷 2023-08-26 오후 11.11.41.png" descr="스크린샷 2023-08-26 오후 11.11.41.png"/>
          <p:cNvPicPr>
            <a:picLocks noChangeAspect="1"/>
          </p:cNvPicPr>
          <p:nvPr/>
        </p:nvPicPr>
        <p:blipFill>
          <a:blip r:embed="rId2"/>
          <a:stretch>
            <a:fillRect/>
          </a:stretch>
        </p:blipFill>
        <p:spPr>
          <a:xfrm>
            <a:off x="312694" y="6795771"/>
            <a:ext cx="11040183" cy="6068741"/>
          </a:xfrm>
          <a:prstGeom prst="rect">
            <a:avLst/>
          </a:prstGeom>
          <a:ln w="12700">
            <a:miter lim="400000"/>
          </a:ln>
        </p:spPr>
      </p:pic>
      <p:pic>
        <p:nvPicPr>
          <p:cNvPr id="155" name="스크린샷 2023-08-26 오후 11.12.01.png" descr="스크린샷 2023-08-26 오후 11.12.01.png"/>
          <p:cNvPicPr>
            <a:picLocks noChangeAspect="1"/>
          </p:cNvPicPr>
          <p:nvPr/>
        </p:nvPicPr>
        <p:blipFill>
          <a:blip r:embed="rId3"/>
          <a:stretch>
            <a:fillRect/>
          </a:stretch>
        </p:blipFill>
        <p:spPr>
          <a:xfrm>
            <a:off x="11521925" y="6772489"/>
            <a:ext cx="12613673" cy="673218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network.py Architecture"/>
          <p:cNvSpPr txBox="1">
            <a:spLocks noGrp="1"/>
          </p:cNvSpPr>
          <p:nvPr>
            <p:ph type="title"/>
          </p:nvPr>
        </p:nvSpPr>
        <p:spPr>
          <a:prstGeom prst="rect">
            <a:avLst/>
          </a:prstGeom>
        </p:spPr>
        <p:txBody>
          <a:bodyPr/>
          <a:lstStyle>
            <a:lvl1pPr algn="l">
              <a:defRPr sz="8000"/>
            </a:lvl1pPr>
          </a:lstStyle>
          <a:p>
            <a:r>
              <a:t>network.py Architecture</a:t>
            </a:r>
          </a:p>
        </p:txBody>
      </p:sp>
      <p:sp>
        <p:nvSpPr>
          <p:cNvPr id="158" name="4. Generator_type_2 - 텐서 차원을 늘리고, 입력 데이터 채널 수에 condition vector의 크기를 더함…"/>
          <p:cNvSpPr txBox="1">
            <a:spLocks noGrp="1"/>
          </p:cNvSpPr>
          <p:nvPr>
            <p:ph type="body" sz="half" idx="1"/>
          </p:nvPr>
        </p:nvSpPr>
        <p:spPr>
          <a:xfrm>
            <a:off x="1297173" y="2661817"/>
            <a:ext cx="21802354" cy="5332652"/>
          </a:xfrm>
          <a:prstGeom prst="rect">
            <a:avLst/>
          </a:prstGeom>
        </p:spPr>
        <p:txBody>
          <a:bodyPr/>
          <a:lstStyle/>
          <a:p>
            <a:pPr marL="0" lvl="1" indent="0">
              <a:buSzTx/>
              <a:buNone/>
            </a:pPr>
            <a:r>
              <a:rPr dirty="0"/>
              <a:t>4. Generator_type_2</a:t>
            </a:r>
            <a:br>
              <a:rPr dirty="0"/>
            </a:br>
            <a:r>
              <a:rPr dirty="0"/>
              <a:t>- </a:t>
            </a:r>
            <a:r>
              <a:rPr dirty="0" err="1"/>
              <a:t>텐서</a:t>
            </a:r>
            <a:r>
              <a:rPr dirty="0"/>
              <a:t> </a:t>
            </a:r>
            <a:r>
              <a:rPr dirty="0" err="1"/>
              <a:t>차원을</a:t>
            </a:r>
            <a:r>
              <a:rPr dirty="0"/>
              <a:t> </a:t>
            </a:r>
            <a:r>
              <a:rPr dirty="0" err="1"/>
              <a:t>늘리고</a:t>
            </a:r>
            <a:r>
              <a:rPr dirty="0"/>
              <a:t>, </a:t>
            </a:r>
            <a:r>
              <a:rPr dirty="0" err="1"/>
              <a:t>입력</a:t>
            </a:r>
            <a:r>
              <a:rPr dirty="0"/>
              <a:t> </a:t>
            </a:r>
            <a:r>
              <a:rPr dirty="0" err="1"/>
              <a:t>데이터</a:t>
            </a:r>
            <a:r>
              <a:rPr dirty="0"/>
              <a:t> </a:t>
            </a:r>
            <a:r>
              <a:rPr dirty="0" err="1"/>
              <a:t>채널</a:t>
            </a:r>
            <a:r>
              <a:rPr dirty="0"/>
              <a:t> </a:t>
            </a:r>
            <a:r>
              <a:rPr dirty="0" err="1"/>
              <a:t>수에</a:t>
            </a:r>
            <a:r>
              <a:rPr dirty="0"/>
              <a:t> condition </a:t>
            </a:r>
            <a:r>
              <a:rPr dirty="0" err="1"/>
              <a:t>vector의</a:t>
            </a:r>
            <a:r>
              <a:rPr dirty="0"/>
              <a:t> </a:t>
            </a:r>
            <a:r>
              <a:rPr dirty="0" err="1"/>
              <a:t>크기를</a:t>
            </a:r>
            <a:r>
              <a:rPr dirty="0"/>
              <a:t> </a:t>
            </a:r>
            <a:r>
              <a:rPr dirty="0" err="1"/>
              <a:t>더함</a:t>
            </a:r>
            <a:r>
              <a:rPr dirty="0"/>
              <a:t> </a:t>
            </a:r>
          </a:p>
          <a:p>
            <a:pPr marL="0" lvl="1" indent="0">
              <a:buSzTx/>
              <a:buNone/>
            </a:pPr>
            <a:r>
              <a:rPr dirty="0"/>
              <a:t>- [10, 128, 64, 64] </a:t>
            </a:r>
            <a:r>
              <a:rPr dirty="0" err="1"/>
              <a:t>크기의</a:t>
            </a:r>
            <a:r>
              <a:rPr dirty="0"/>
              <a:t> </a:t>
            </a:r>
            <a:r>
              <a:rPr dirty="0" err="1"/>
              <a:t>condition_resized</a:t>
            </a:r>
            <a:r>
              <a:rPr dirty="0"/>
              <a:t> </a:t>
            </a:r>
            <a:r>
              <a:rPr dirty="0" err="1"/>
              <a:t>텐서와</a:t>
            </a:r>
            <a:r>
              <a:rPr dirty="0"/>
              <a:t> </a:t>
            </a:r>
            <a:r>
              <a:rPr dirty="0" err="1"/>
              <a:t>combined_input을</a:t>
            </a:r>
            <a:r>
              <a:rPr dirty="0"/>
              <a:t> </a:t>
            </a:r>
            <a:r>
              <a:rPr dirty="0" err="1"/>
              <a:t>생성</a:t>
            </a:r>
            <a:r>
              <a:rPr dirty="0"/>
              <a:t> </a:t>
            </a:r>
          </a:p>
          <a:p>
            <a:pPr marL="0" lvl="1" indent="0">
              <a:buSzTx/>
              <a:buNone/>
            </a:pPr>
            <a:r>
              <a:rPr dirty="0"/>
              <a:t>- joining, </a:t>
            </a:r>
            <a:r>
              <a:rPr dirty="0" err="1"/>
              <a:t>upsampling</a:t>
            </a:r>
            <a:r>
              <a:rPr dirty="0"/>
              <a:t>, </a:t>
            </a:r>
            <a:r>
              <a:rPr dirty="0" err="1"/>
              <a:t>image_net을</a:t>
            </a:r>
            <a:r>
              <a:rPr dirty="0"/>
              <a:t> </a:t>
            </a:r>
            <a:r>
              <a:rPr dirty="0" err="1"/>
              <a:t>통과시켜</a:t>
            </a:r>
            <a:r>
              <a:rPr dirty="0"/>
              <a:t> </a:t>
            </a:r>
            <a:r>
              <a:rPr dirty="0" err="1"/>
              <a:t>생성</a:t>
            </a:r>
            <a:r>
              <a:rPr dirty="0"/>
              <a:t> </a:t>
            </a:r>
            <a:r>
              <a:rPr dirty="0" err="1"/>
              <a:t>이미지를</a:t>
            </a:r>
            <a:r>
              <a:rPr dirty="0"/>
              <a:t> </a:t>
            </a:r>
            <a:r>
              <a:rPr dirty="0" err="1"/>
              <a:t>얻음</a:t>
            </a:r>
            <a:endParaRPr dirty="0"/>
          </a:p>
        </p:txBody>
      </p:sp>
      <p:pic>
        <p:nvPicPr>
          <p:cNvPr id="159" name="스크린샷 2023-08-26 오후 11.22.40.png" descr="스크린샷 2023-08-26 오후 11.22.40.png"/>
          <p:cNvPicPr>
            <a:picLocks noChangeAspect="1"/>
          </p:cNvPicPr>
          <p:nvPr/>
        </p:nvPicPr>
        <p:blipFill>
          <a:blip r:embed="rId2"/>
          <a:stretch>
            <a:fillRect/>
          </a:stretch>
        </p:blipFill>
        <p:spPr>
          <a:xfrm>
            <a:off x="1263260" y="8132416"/>
            <a:ext cx="18771215" cy="481254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network.py Architecture"/>
          <p:cNvSpPr txBox="1">
            <a:spLocks noGrp="1"/>
          </p:cNvSpPr>
          <p:nvPr>
            <p:ph type="title"/>
          </p:nvPr>
        </p:nvSpPr>
        <p:spPr>
          <a:prstGeom prst="rect">
            <a:avLst/>
          </a:prstGeom>
        </p:spPr>
        <p:txBody>
          <a:bodyPr/>
          <a:lstStyle>
            <a:lvl1pPr algn="l">
              <a:defRPr sz="8000"/>
            </a:lvl1pPr>
          </a:lstStyle>
          <a:p>
            <a:r>
              <a:t>network.py Architecture</a:t>
            </a:r>
          </a:p>
        </p:txBody>
      </p:sp>
      <p:pic>
        <p:nvPicPr>
          <p:cNvPr id="162" name="스크린샷 2023-08-26 오후 11.23.10.png" descr="스크린샷 2023-08-26 오후 11.23.10.png"/>
          <p:cNvPicPr>
            <a:picLocks noChangeAspect="1"/>
          </p:cNvPicPr>
          <p:nvPr/>
        </p:nvPicPr>
        <p:blipFill>
          <a:blip r:embed="rId2"/>
          <a:stretch>
            <a:fillRect/>
          </a:stretch>
        </p:blipFill>
        <p:spPr>
          <a:xfrm>
            <a:off x="1445788" y="3082843"/>
            <a:ext cx="19235410" cy="4165081"/>
          </a:xfrm>
          <a:prstGeom prst="rect">
            <a:avLst/>
          </a:prstGeom>
          <a:ln w="12700">
            <a:miter lim="400000"/>
          </a:ln>
        </p:spPr>
      </p:pic>
      <p:pic>
        <p:nvPicPr>
          <p:cNvPr id="163" name="스크린샷 2023-08-26 오후 11.24.04.png" descr="스크린샷 2023-08-26 오후 11.24.04.png"/>
          <p:cNvPicPr>
            <a:picLocks noChangeAspect="1"/>
          </p:cNvPicPr>
          <p:nvPr/>
        </p:nvPicPr>
        <p:blipFill>
          <a:blip r:embed="rId3"/>
          <a:stretch>
            <a:fillRect/>
          </a:stretch>
        </p:blipFill>
        <p:spPr>
          <a:xfrm>
            <a:off x="1446290" y="7450031"/>
            <a:ext cx="17639901" cy="634860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network.py Architecture"/>
          <p:cNvSpPr txBox="1">
            <a:spLocks noGrp="1"/>
          </p:cNvSpPr>
          <p:nvPr>
            <p:ph type="title"/>
          </p:nvPr>
        </p:nvSpPr>
        <p:spPr>
          <a:prstGeom prst="rect">
            <a:avLst/>
          </a:prstGeom>
        </p:spPr>
        <p:txBody>
          <a:bodyPr/>
          <a:lstStyle>
            <a:lvl1pPr algn="l">
              <a:defRPr sz="8000"/>
            </a:lvl1pPr>
          </a:lstStyle>
          <a:p>
            <a:r>
              <a:t>network.py Architecture</a:t>
            </a:r>
          </a:p>
        </p:txBody>
      </p:sp>
      <p:sp>
        <p:nvSpPr>
          <p:cNvPr id="166" name="5. ResModule - Conv2d, BatchNorm2d, ReLU를 순차적으로 쌓아 layer을 형성.  res_out = x + self.layer(x)으로 입력과 출력의 차이를 학습함."/>
          <p:cNvSpPr txBox="1">
            <a:spLocks noGrp="1"/>
          </p:cNvSpPr>
          <p:nvPr>
            <p:ph type="body" sz="half" idx="1"/>
          </p:nvPr>
        </p:nvSpPr>
        <p:spPr>
          <a:xfrm>
            <a:off x="1297173" y="2661817"/>
            <a:ext cx="21802354" cy="5802772"/>
          </a:xfrm>
          <a:prstGeom prst="rect">
            <a:avLst/>
          </a:prstGeom>
        </p:spPr>
        <p:txBody>
          <a:bodyPr/>
          <a:lstStyle/>
          <a:p>
            <a:pPr marL="0" lvl="1" indent="0">
              <a:buSzTx/>
              <a:buNone/>
            </a:pPr>
            <a:r>
              <a:t>5. ResModule</a:t>
            </a:r>
            <a:br/>
            <a:r>
              <a:t>- Conv2d, BatchNorm2d, ReLU를 순차적으로 쌓아 layer을 형성. </a:t>
            </a:r>
            <a:br/>
            <a:r>
              <a:t>res_out = x + self.layer(x)으로 입력과 출력의 차이를 학습함.</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network.py Architecture"/>
          <p:cNvSpPr txBox="1">
            <a:spLocks noGrp="1"/>
          </p:cNvSpPr>
          <p:nvPr>
            <p:ph type="title"/>
          </p:nvPr>
        </p:nvSpPr>
        <p:spPr>
          <a:prstGeom prst="rect">
            <a:avLst/>
          </a:prstGeom>
        </p:spPr>
        <p:txBody>
          <a:bodyPr/>
          <a:lstStyle>
            <a:lvl1pPr algn="l">
              <a:defRPr sz="8000"/>
            </a:lvl1pPr>
          </a:lstStyle>
          <a:p>
            <a:r>
              <a:t>network.py Architecture</a:t>
            </a:r>
          </a:p>
        </p:txBody>
      </p:sp>
      <p:sp>
        <p:nvSpPr>
          <p:cNvPr id="169" name="6. Generator - _conditioning_augmentation()은 condition 생성을 위한 텍스트 임베딩을 변환하는 모듈을 생성…"/>
          <p:cNvSpPr txBox="1">
            <a:spLocks noGrp="1"/>
          </p:cNvSpPr>
          <p:nvPr>
            <p:ph type="body" idx="1"/>
          </p:nvPr>
        </p:nvSpPr>
        <p:spPr>
          <a:xfrm>
            <a:off x="1297173" y="3004717"/>
            <a:ext cx="21802354" cy="8191630"/>
          </a:xfrm>
          <a:prstGeom prst="rect">
            <a:avLst/>
          </a:prstGeom>
        </p:spPr>
        <p:txBody>
          <a:bodyPr>
            <a:normAutofit lnSpcReduction="10000"/>
          </a:bodyPr>
          <a:lstStyle/>
          <a:p>
            <a:pPr marL="0" lvl="1" indent="0" defTabSz="759459">
              <a:spcBef>
                <a:spcPts val="5400"/>
              </a:spcBef>
              <a:buSzTx/>
              <a:buNone/>
              <a:defRPr sz="4784"/>
            </a:pPr>
            <a:r>
              <a:t>6. Generator</a:t>
            </a:r>
            <a:br/>
            <a:r>
              <a:t>- _conditioning_augmentation()은 condition 생성을 위한 텍스트 임베딩을 변환하는 모듈을 생성 </a:t>
            </a:r>
            <a:endParaRPr sz="1104">
              <a:latin typeface="Times Roman"/>
              <a:ea typeface="Times Roman"/>
              <a:cs typeface="Times Roman"/>
              <a:sym typeface="Times Roman"/>
            </a:endParaRPr>
          </a:p>
          <a:p>
            <a:pPr marL="0" lvl="1" indent="0" defTabSz="759459">
              <a:spcBef>
                <a:spcPts val="5400"/>
              </a:spcBef>
              <a:buSzTx/>
              <a:buNone/>
              <a:defRPr sz="4784"/>
            </a:pPr>
            <a:r>
              <a:t>- stage_generator은 각 스테이지에 해당하는 class instance를 반환하는 것으로, self.in_chans // ((2**i)*8) 으로 이전 stage에서 나온 출력 채널을 현재 stage에서 조정하여 계산 </a:t>
            </a:r>
          </a:p>
          <a:p>
            <a:pPr marL="0" lvl="1" indent="0" defTabSz="759459">
              <a:spcBef>
                <a:spcPts val="5400"/>
              </a:spcBef>
              <a:buSzTx/>
              <a:buNone/>
              <a:defRPr sz="4784"/>
            </a:pPr>
            <a:r>
              <a:t>- mu, log_sigma, hat_c_txt 를 얻고 노이즈를 합쳐 초기 입력으로 사용 </a:t>
            </a:r>
          </a:p>
          <a:p>
            <a:pPr marL="0" lvl="1" indent="0" defTabSz="759459">
              <a:spcBef>
                <a:spcPts val="5400"/>
              </a:spcBef>
              <a:buSzTx/>
              <a:buNone/>
              <a:defRPr sz="4784"/>
            </a:pPr>
            <a:r>
              <a:t>- </a:t>
            </a:r>
            <a:r>
              <a:rPr>
                <a:latin typeface="Helvetica Neue"/>
                <a:ea typeface="Helvetica Neue"/>
                <a:cs typeface="Helvetica Neue"/>
                <a:sym typeface="Helvetica Neue"/>
              </a:rPr>
              <a:t>for </a:t>
            </a:r>
            <a:r>
              <a:t>루프를 통해 이미지를 생성하는데</a:t>
            </a:r>
            <a:r>
              <a:rPr>
                <a:latin typeface="Helvetica Neue"/>
                <a:ea typeface="Helvetica Neue"/>
                <a:cs typeface="Helvetica Neue"/>
                <a:sym typeface="Helvetica Neue"/>
              </a:rPr>
              <a:t>, </a:t>
            </a:r>
            <a:r>
              <a:t>이전 </a:t>
            </a:r>
            <a:r>
              <a:rPr>
                <a:latin typeface="Helvetica Neue"/>
                <a:ea typeface="Helvetica Neue"/>
                <a:cs typeface="Helvetica Neue"/>
                <a:sym typeface="Helvetica Neue"/>
              </a:rPr>
              <a:t>stage</a:t>
            </a:r>
            <a:r>
              <a:t>를 고려하여 새로운 이미지를 생성</a:t>
            </a:r>
          </a:p>
        </p:txBody>
      </p:sp>
    </p:spTree>
  </p:cSld>
  <p:clrMapOvr>
    <a:masterClrMapping/>
  </p:clrMapOvr>
  <p:transition spd="med"/>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Apple SD 산돌고딕 Neo 옅은체"/>
        <a:ea typeface="Apple SD 산돌고딕 Neo 옅은체"/>
        <a:cs typeface="Apple SD 산돌고딕 Neo 옅은체"/>
      </a:majorFont>
      <a:minorFont>
        <a:latin typeface="Apple SD 산돌고딕 Neo 옅은체"/>
        <a:ea typeface="Apple SD 산돌고딕 Neo 옅은체"/>
        <a:cs typeface="Apple SD 산돌고딕 Neo 옅은체"/>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Apple SD 산돌고딕 Neo 옅은체"/>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Apple SD 산돌고딕 Neo 옅은체"/>
        <a:ea typeface="Apple SD 산돌고딕 Neo 옅은체"/>
        <a:cs typeface="Apple SD 산돌고딕 Neo 옅은체"/>
      </a:majorFont>
      <a:minorFont>
        <a:latin typeface="Apple SD 산돌고딕 Neo 옅은체"/>
        <a:ea typeface="Apple SD 산돌고딕 Neo 옅은체"/>
        <a:cs typeface="Apple SD 산돌고딕 Neo 옅은체"/>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Apple SD 산돌고딕 Neo 옅은체"/>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Apple SD 산돌고딕 Neo 옅은체"/>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2589</Words>
  <Application>Microsoft Office PowerPoint</Application>
  <PresentationFormat>사용자 지정</PresentationFormat>
  <Paragraphs>200</Paragraphs>
  <Slides>26</Slides>
  <Notes>1</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26</vt:i4>
      </vt:variant>
    </vt:vector>
  </HeadingPairs>
  <TitlesOfParts>
    <vt:vector size="32" baseType="lpstr">
      <vt:lpstr>Apple SD 산돌고딕 Neo 볼드체</vt:lpstr>
      <vt:lpstr>Apple SD 산돌고딕 Neo 옅은체</vt:lpstr>
      <vt:lpstr>Helvetica Neue</vt:lpstr>
      <vt:lpstr>Times Roman</vt:lpstr>
      <vt:lpstr>Arial</vt:lpstr>
      <vt:lpstr>Gradient</vt:lpstr>
      <vt:lpstr>Text-to-Image Generation AI Model Keynote</vt:lpstr>
      <vt:lpstr>PowerPoint 프레젠테이션</vt:lpstr>
      <vt:lpstr>network.py Architecture</vt:lpstr>
      <vt:lpstr>network.py Architecture</vt:lpstr>
      <vt:lpstr>network.py Architecture</vt:lpstr>
      <vt:lpstr>network.py Architecture</vt:lpstr>
      <vt:lpstr>network.py Architecture</vt:lpstr>
      <vt:lpstr>network.py Architecture</vt:lpstr>
      <vt:lpstr>network.py Architecture</vt:lpstr>
      <vt:lpstr>network.py Architecture</vt:lpstr>
      <vt:lpstr>network.py Architecture</vt:lpstr>
      <vt:lpstr>network.py Architecture</vt:lpstr>
      <vt:lpstr>network.py Architecture</vt:lpstr>
      <vt:lpstr>train.py Architecture</vt:lpstr>
      <vt:lpstr>train.py Architecture</vt:lpstr>
      <vt:lpstr>train.py Architecture</vt:lpstr>
      <vt:lpstr>train.py Architecture</vt:lpstr>
      <vt:lpstr>train.py Architecture</vt:lpstr>
      <vt:lpstr>train.py Architecture</vt:lpstr>
      <vt:lpstr>Model의 결정</vt:lpstr>
      <vt:lpstr>Model의 결정</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Text-to-Image Generation AI Model Keynote</dc:title>
  <cp:lastModifiedBy>이선재</cp:lastModifiedBy>
  <cp:revision>2</cp:revision>
  <dcterms:modified xsi:type="dcterms:W3CDTF">2023-08-27T02:51:48Z</dcterms:modified>
</cp:coreProperties>
</file>